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1"/>
  </p:notesMasterIdLst>
  <p:sldIdLst>
    <p:sldId id="257" r:id="rId2"/>
    <p:sldId id="571" r:id="rId3"/>
    <p:sldId id="577" r:id="rId4"/>
    <p:sldId id="258" r:id="rId5"/>
    <p:sldId id="579" r:id="rId6"/>
    <p:sldId id="580" r:id="rId7"/>
    <p:sldId id="581" r:id="rId8"/>
    <p:sldId id="583" r:id="rId9"/>
    <p:sldId id="582" r:id="rId10"/>
    <p:sldId id="584" r:id="rId11"/>
    <p:sldId id="490" r:id="rId12"/>
    <p:sldId id="585" r:id="rId13"/>
    <p:sldId id="586" r:id="rId14"/>
    <p:sldId id="578" r:id="rId15"/>
    <p:sldId id="576" r:id="rId16"/>
    <p:sldId id="259" r:id="rId17"/>
    <p:sldId id="333" r:id="rId18"/>
    <p:sldId id="334" r:id="rId19"/>
    <p:sldId id="336" r:id="rId20"/>
    <p:sldId id="337" r:id="rId21"/>
    <p:sldId id="331" r:id="rId22"/>
    <p:sldId id="501" r:id="rId23"/>
    <p:sldId id="572" r:id="rId24"/>
    <p:sldId id="261" r:id="rId25"/>
    <p:sldId id="260" r:id="rId26"/>
    <p:sldId id="573" r:id="rId27"/>
    <p:sldId id="262" r:id="rId28"/>
    <p:sldId id="306" r:id="rId29"/>
    <p:sldId id="263" r:id="rId30"/>
    <p:sldId id="312" r:id="rId31"/>
    <p:sldId id="591" r:id="rId32"/>
    <p:sldId id="590" r:id="rId33"/>
    <p:sldId id="311" r:id="rId34"/>
    <p:sldId id="308" r:id="rId35"/>
    <p:sldId id="318" r:id="rId36"/>
    <p:sldId id="593" r:id="rId37"/>
    <p:sldId id="592" r:id="rId38"/>
    <p:sldId id="313" r:id="rId39"/>
    <p:sldId id="339" r:id="rId40"/>
    <p:sldId id="594" r:id="rId41"/>
    <p:sldId id="595" r:id="rId42"/>
    <p:sldId id="494" r:id="rId43"/>
    <p:sldId id="601" r:id="rId44"/>
    <p:sldId id="574" r:id="rId45"/>
    <p:sldId id="268" r:id="rId46"/>
    <p:sldId id="323" r:id="rId47"/>
    <p:sldId id="587" r:id="rId48"/>
    <p:sldId id="589" r:id="rId49"/>
    <p:sldId id="588" r:id="rId50"/>
    <p:sldId id="289" r:id="rId51"/>
    <p:sldId id="570" r:id="rId52"/>
    <p:sldId id="266" r:id="rId53"/>
    <p:sldId id="269" r:id="rId54"/>
    <p:sldId id="265" r:id="rId55"/>
    <p:sldId id="492" r:id="rId56"/>
    <p:sldId id="597" r:id="rId57"/>
    <p:sldId id="598" r:id="rId58"/>
    <p:sldId id="600" r:id="rId59"/>
    <p:sldId id="599" r:id="rId60"/>
  </p:sldIdLst>
  <p:sldSz cx="12192000" cy="6858000"/>
  <p:notesSz cx="6858000" cy="9144000"/>
  <p:embeddedFontLst>
    <p:embeddedFont>
      <p:font typeface="SimSun" panose="02010600030101010101" pitchFamily="2" charset="-122"/>
      <p:regular r:id="rId62"/>
    </p:embeddedFont>
    <p:embeddedFont>
      <p:font typeface="YouYuan" panose="02010509060101010101" pitchFamily="49" charset="-122"/>
      <p:regular r:id="rId63"/>
    </p:embeddedFont>
    <p:embeddedFont>
      <p:font typeface="Microsoft YaHei" panose="020B0503020204020204" pitchFamily="34" charset="-122"/>
      <p:regular r:id="rId64"/>
      <p:bold r:id="rId65"/>
    </p:embeddedFont>
    <p:embeddedFont>
      <p:font typeface="KaiTi" panose="02010609060101010101" pitchFamily="49" charset="-122"/>
      <p:regular r:id="rId66"/>
    </p:embeddedFont>
    <p:embeddedFont>
      <p:font typeface="DengXian" panose="02010600030101010101" pitchFamily="2" charset="-122"/>
      <p:regular r:id="rId67"/>
      <p:bold r:id="rId68"/>
    </p:embeddedFont>
    <p:embeddedFont>
      <p:font typeface="DengXian Light" panose="02010600030101010101" pitchFamily="2" charset="-122"/>
      <p:regular r:id="rId69"/>
    </p:embeddedFont>
    <p:embeddedFont>
      <p:font typeface="7-Segment" panose="020B0604020202020204"/>
      <p:regular r:id="rId70"/>
    </p:embeddedFont>
    <p:embeddedFont>
      <p:font typeface="Arial Black" panose="020B0A04020102020204" pitchFamily="34" charset="0"/>
      <p:bold r:id="rId71"/>
    </p:embeddedFont>
    <p:embeddedFont>
      <p:font typeface="Arial Narrow" panose="020B0606020202030204" pitchFamily="34" charset="0"/>
      <p:regular r:id="rId72"/>
      <p:bold r:id="rId73"/>
      <p:italic r:id="rId74"/>
      <p:boldItalic r:id="rId75"/>
    </p:embeddedFont>
    <p:embeddedFont>
      <p:font typeface="Arial Rounded MT Bold" panose="020F0704030504030204" pitchFamily="34" charset="0"/>
      <p:regular r:id="rId76"/>
    </p:embeddedFont>
    <p:embeddedFont>
      <p:font typeface="Cambria Math" panose="02040503050406030204" pitchFamily="18" charset="0"/>
      <p:regular r:id="rId77"/>
    </p:embeddedFont>
    <p:embeddedFont>
      <p:font typeface="Georgia" panose="02040502050405020303" pitchFamily="18" charset="0"/>
      <p:regular r:id="rId78"/>
      <p:bold r:id="rId79"/>
      <p:italic r:id="rId80"/>
      <p:boldItalic r:id="rId81"/>
    </p:embeddedFont>
    <p:embeddedFont>
      <p:font typeface="Impact" panose="020B0806030902050204" pitchFamily="34" charset="0"/>
      <p:regular r:id="rId82"/>
    </p:embeddedFont>
    <p:embeddedFont>
      <p:font typeface="Tahoma" panose="020B0604030504040204" pitchFamily="34" charset="0"/>
      <p:regular r:id="rId83"/>
      <p:bold r:id="rId84"/>
    </p:embeddedFont>
    <p:embeddedFont>
      <p:font typeface="Verdana" panose="020B0604030504040204" pitchFamily="34" charset="0"/>
      <p:regular r:id="rId85"/>
      <p:bold r:id="rId86"/>
      <p:italic r:id="rId87"/>
      <p:boldItalic r:id="rId8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2EFC9A0-346A-4EB5-87F0-367306176545}">
          <p14:sldIdLst>
            <p14:sldId id="257"/>
          </p14:sldIdLst>
        </p14:section>
        <p14:section name="1-复用器" id="{84BDD506-A274-47E9-9B0A-BF3C8B6D7424}">
          <p14:sldIdLst>
            <p14:sldId id="571"/>
            <p14:sldId id="577"/>
            <p14:sldId id="258"/>
            <p14:sldId id="579"/>
            <p14:sldId id="580"/>
            <p14:sldId id="581"/>
            <p14:sldId id="583"/>
            <p14:sldId id="582"/>
            <p14:sldId id="584"/>
            <p14:sldId id="490"/>
            <p14:sldId id="585"/>
            <p14:sldId id="586"/>
            <p14:sldId id="578"/>
            <p14:sldId id="576"/>
            <p14:sldId id="259"/>
            <p14:sldId id="333"/>
            <p14:sldId id="334"/>
            <p14:sldId id="336"/>
            <p14:sldId id="337"/>
            <p14:sldId id="331"/>
            <p14:sldId id="501"/>
          </p14:sldIdLst>
        </p14:section>
        <p14:section name="2-分配器" id="{8E0B1C4A-7A64-412B-8AD0-5974998849FA}">
          <p14:sldIdLst>
            <p14:sldId id="572"/>
            <p14:sldId id="261"/>
            <p14:sldId id="260"/>
          </p14:sldIdLst>
        </p14:section>
        <p14:section name="3-译码器" id="{98321418-5F4D-43E7-978A-253AD0526CF5}">
          <p14:sldIdLst>
            <p14:sldId id="573"/>
            <p14:sldId id="262"/>
            <p14:sldId id="306"/>
            <p14:sldId id="263"/>
            <p14:sldId id="312"/>
            <p14:sldId id="591"/>
            <p14:sldId id="590"/>
            <p14:sldId id="311"/>
            <p14:sldId id="308"/>
            <p14:sldId id="318"/>
            <p14:sldId id="593"/>
            <p14:sldId id="592"/>
            <p14:sldId id="313"/>
            <p14:sldId id="339"/>
            <p14:sldId id="594"/>
            <p14:sldId id="595"/>
            <p14:sldId id="494"/>
            <p14:sldId id="601"/>
          </p14:sldIdLst>
        </p14:section>
        <p14:section name="4-编码器" id="{C7C6309A-6DA8-4068-9E26-DEA49E3A2906}">
          <p14:sldIdLst>
            <p14:sldId id="574"/>
            <p14:sldId id="268"/>
            <p14:sldId id="323"/>
            <p14:sldId id="587"/>
            <p14:sldId id="589"/>
            <p14:sldId id="588"/>
            <p14:sldId id="289"/>
            <p14:sldId id="570"/>
            <p14:sldId id="266"/>
            <p14:sldId id="269"/>
            <p14:sldId id="265"/>
            <p14:sldId id="492"/>
          </p14:sldIdLst>
        </p14:section>
        <p14:section name="5-移位器" id="{993742E9-2C83-4ED3-A274-C14FABD1055B}">
          <p14:sldIdLst>
            <p14:sldId id="597"/>
            <p14:sldId id="598"/>
            <p14:sldId id="600"/>
            <p14:sldId id="5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4472C4"/>
    <a:srgbClr val="2F528F"/>
    <a:srgbClr val="DEEBF7"/>
    <a:srgbClr val="F4B183"/>
    <a:srgbClr val="FF0000"/>
    <a:srgbClr val="F8CBAD"/>
    <a:srgbClr val="FFC000"/>
    <a:srgbClr val="FFE6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0" autoAdjust="0"/>
    <p:restoredTop sz="93661" autoAdjust="0"/>
  </p:normalViewPr>
  <p:slideViewPr>
    <p:cSldViewPr snapToGrid="0">
      <p:cViewPr varScale="1">
        <p:scale>
          <a:sx n="112" d="100"/>
          <a:sy n="112" d="100"/>
        </p:scale>
        <p:origin x="4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1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openxmlformats.org/officeDocument/2006/relationships/font" Target="fonts/font27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Relationship Id="rId87" Type="http://schemas.openxmlformats.org/officeDocument/2006/relationships/font" Target="fonts/font26.fntdata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2A658-3AB3-40D8-9B0F-8A9FA37C5C0D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3752A-5423-46A9-A3D5-FE3A669A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8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rPr>
              <a:t>一种</a:t>
            </a:r>
            <a:r>
              <a:rPr lang="zh-CN" altLang="en-US" sz="1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多路</a:t>
            </a:r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rPr>
              <a:t>输入、</a:t>
            </a:r>
            <a:r>
              <a:rPr lang="zh-CN" altLang="en-US" sz="12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单路</a:t>
            </a:r>
            <a:r>
              <a: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rPr>
              <a:t>输出的标准化逻辑构件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。哪一路输出取决于控制信号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94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ea typeface="宋体" charset="-122"/>
              </a:rPr>
              <a:t>不管怎样，</a:t>
            </a:r>
            <a:r>
              <a:rPr lang="en-US" altLang="zh-CN" dirty="0">
                <a:ea typeface="宋体" charset="-122"/>
              </a:rPr>
              <a:t>3-8</a:t>
            </a:r>
            <a:r>
              <a:rPr lang="zh-CN" altLang="en-US" dirty="0">
                <a:ea typeface="宋体" charset="-122"/>
              </a:rPr>
              <a:t>线译码器可以把任何</a:t>
            </a:r>
            <a:r>
              <a:rPr lang="en-US" altLang="zh-CN" dirty="0">
                <a:ea typeface="宋体" charset="-122"/>
              </a:rPr>
              <a:t>3</a:t>
            </a:r>
            <a:r>
              <a:rPr lang="zh-CN" altLang="en-US" dirty="0">
                <a:ea typeface="宋体" charset="-122"/>
              </a:rPr>
              <a:t>位码字译成八个输出，每个输出对应一个码字。</a:t>
            </a:r>
          </a:p>
        </p:txBody>
      </p:sp>
      <p:sp>
        <p:nvSpPr>
          <p:cNvPr id="1914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941D4FC-D18B-47B8-AF32-3B3F3894F469}" type="slidenum">
              <a:rPr lang="en-US" altLang="zh-CN" sz="1200" smtClean="0"/>
              <a:pPr eaLnBrk="1" hangingPunct="1"/>
              <a:t>34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371190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976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8D9DC3F-D3A8-4901-BE3D-1933D841FFA7}" type="slidenum">
              <a:rPr lang="en-US" altLang="zh-CN" sz="1200" smtClean="0"/>
              <a:pPr eaLnBrk="1" hangingPunct="1"/>
              <a:t>35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334989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译码器没有使能端</a:t>
            </a:r>
            <a:r>
              <a:rPr lang="en-US" altLang="zh-CN" dirty="0"/>
              <a:t>E</a:t>
            </a:r>
            <a:r>
              <a:rPr lang="zh-CN" altLang="en-US" dirty="0"/>
              <a:t>就无法扩展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23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）拒绝译码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）采用无关项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375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cf</a:t>
            </a:r>
            <a:r>
              <a:rPr lang="en-US" altLang="zh-CN" dirty="0"/>
              <a:t>: </a:t>
            </a:r>
            <a:r>
              <a:rPr lang="zh-CN" altLang="en-US" dirty="0"/>
              <a:t>康华光，电子技术基础 数字部分 第</a:t>
            </a:r>
            <a:r>
              <a:rPr lang="en-US" altLang="zh-CN" dirty="0"/>
              <a:t>7</a:t>
            </a:r>
            <a:r>
              <a:rPr lang="zh-CN" altLang="en-US" dirty="0"/>
              <a:t>版 </a:t>
            </a:r>
            <a:r>
              <a:rPr lang="en-US" altLang="zh-CN" dirty="0"/>
              <a:t>P165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210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>
                <a:solidFill>
                  <a:srgbClr val="FF0000"/>
                </a:solidFill>
              </a:rPr>
              <a:t>如果输入</a:t>
            </a:r>
            <a:r>
              <a:rPr lang="en-US" altLang="zh-CN" sz="1200" b="0" dirty="0">
                <a:solidFill>
                  <a:srgbClr val="FF0000"/>
                </a:solidFill>
              </a:rPr>
              <a:t>2</a:t>
            </a:r>
            <a:r>
              <a:rPr lang="zh-CN" altLang="en-US" sz="1200" b="0" dirty="0">
                <a:solidFill>
                  <a:srgbClr val="FF0000"/>
                </a:solidFill>
              </a:rPr>
              <a:t>个或以上的</a:t>
            </a:r>
            <a:r>
              <a:rPr lang="en-US" altLang="zh-CN" sz="1200" b="0" dirty="0">
                <a:solidFill>
                  <a:srgbClr val="FF0000"/>
                </a:solidFill>
              </a:rPr>
              <a:t>1</a:t>
            </a:r>
            <a:r>
              <a:rPr lang="zh-CN" altLang="en-US" sz="1200" b="0" dirty="0">
                <a:solidFill>
                  <a:srgbClr val="FF0000"/>
                </a:solidFill>
              </a:rPr>
              <a:t>？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538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2048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B0D894F-6D33-4C71-A8B6-7042F541404D}" type="slidenum">
              <a:rPr lang="en-US" altLang="zh-CN" sz="1200" smtClean="0"/>
              <a:pPr eaLnBrk="1" hangingPunct="1"/>
              <a:t>46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02113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如，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en-US" altLang="zh-CN" sz="12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en-US" altLang="zh-CN" sz="12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同时为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，编码器将输出既不是二进制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011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，也不是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110.</a:t>
            </a:r>
            <a:b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若设定输入优先机制，如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en-US" altLang="zh-CN" sz="12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比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en-US" altLang="zh-CN" sz="1200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优先级高，此时输出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110.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00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也可以不用</a:t>
            </a:r>
            <a:r>
              <a:rPr lang="en-US" altLang="zh-CN" dirty="0"/>
              <a:t>74147</a:t>
            </a:r>
            <a:r>
              <a:rPr lang="zh-CN" altLang="en-US" dirty="0"/>
              <a:t>编码器，而用普通的门电路完成编码功能。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09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72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0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60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2160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BDB70C15-517D-494A-99EA-D92DA7E40E00}" type="slidenum">
              <a:rPr lang="en-US" altLang="zh-CN" sz="1200" smtClean="0"/>
              <a:pPr eaLnBrk="1" hangingPunct="1"/>
              <a:t>20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51095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6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ea typeface="宋体" charset="-122"/>
            </a:endParaRPr>
          </a:p>
        </p:txBody>
      </p:sp>
      <p:sp>
        <p:nvSpPr>
          <p:cNvPr id="1966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20819A8-E28A-4AB8-A39C-69049FEE0DBD}" type="slidenum">
              <a:rPr lang="en-US" altLang="zh-CN" sz="1200" smtClean="0"/>
              <a:pPr eaLnBrk="1" hangingPunct="1"/>
              <a:t>21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19009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02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35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935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A6E4AA5F-9851-4C80-80E4-481203634F15}" type="slidenum">
              <a:rPr lang="en-US" altLang="zh-CN" sz="1200" smtClean="0"/>
              <a:pPr eaLnBrk="1" hangingPunct="1"/>
              <a:t>30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692487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35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935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A6E4AA5F-9851-4C80-80E4-481203634F15}" type="slidenum">
              <a:rPr lang="en-US" altLang="zh-CN" sz="1200" smtClean="0"/>
              <a:pPr eaLnBrk="1" hangingPunct="1"/>
              <a:t>33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11441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E9DEA-B966-473A-A6F6-438E25CFF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FB72C63D-EFAA-4F71-BDBC-63F2F83978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6" y="6032456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F923AE50-96F2-40BB-9775-A415B245B8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6626" r="5043" b="2772"/>
          <a:stretch/>
        </p:blipFill>
        <p:spPr bwMode="auto">
          <a:xfrm>
            <a:off x="11124447" y="600690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6DA462-7B5F-4242-B289-C851CDF70FB4}"/>
              </a:ext>
            </a:extLst>
          </p:cNvPr>
          <p:cNvSpPr txBox="1"/>
          <p:nvPr userDrawn="1"/>
        </p:nvSpPr>
        <p:spPr>
          <a:xfrm>
            <a:off x="2169478" y="6214308"/>
            <a:ext cx="225697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xgsun@fudan.edu.cn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Sam2013\Desktop\孙晓光.png">
            <a:extLst>
              <a:ext uri="{FF2B5EF4-FFF2-40B4-BE49-F238E27FC236}">
                <a16:creationId xmlns:a16="http://schemas.microsoft.com/office/drawing/2014/main" id="{0E990866-6EEF-408F-805D-34564EA9A1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37" y="6140604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7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45B02-9C74-44AD-9377-81A1B891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037BC-97F2-466A-AF3D-7601F14F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72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4918B-C538-44CA-A9E3-F1C37723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0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80E0D1-79B7-4DE3-8C61-F385F18DA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A203A5-9344-448A-9E73-BA0EC4B7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D6F5C-350C-4816-9E6E-CB458E341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CED0DF-5E5B-4AC5-9E32-C9582BD22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E35FAB-9A1C-41D7-963A-FE995D901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9DF0B-D505-483A-BDA3-D5167758A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48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29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210.png"/><Relationship Id="rId4" Type="http://schemas.openxmlformats.org/officeDocument/2006/relationships/image" Target="../media/image110.png"/><Relationship Id="rId9" Type="http://schemas.openxmlformats.org/officeDocument/2006/relationships/image" Target="../media/image311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38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17" Type="http://schemas.openxmlformats.org/officeDocument/2006/relationships/image" Target="../media/image37.png"/><Relationship Id="rId2" Type="http://schemas.openxmlformats.org/officeDocument/2006/relationships/image" Target="../media/image3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5" Type="http://schemas.openxmlformats.org/officeDocument/2006/relationships/image" Target="../media/image49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microsoft.com/office/2007/relationships/hdphoto" Target="../media/hdphoto1.wdp"/><Relationship Id="rId12" Type="http://schemas.openxmlformats.org/officeDocument/2006/relationships/image" Target="../media/image2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0.png"/><Relationship Id="rId5" Type="http://schemas.openxmlformats.org/officeDocument/2006/relationships/image" Target="../media/image1210.png"/><Relationship Id="rId10" Type="http://schemas.openxmlformats.org/officeDocument/2006/relationships/image" Target="../media/image2500.png"/><Relationship Id="rId4" Type="http://schemas.openxmlformats.org/officeDocument/2006/relationships/image" Target="../media/image110.png"/><Relationship Id="rId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5" Type="http://schemas.openxmlformats.org/officeDocument/2006/relationships/image" Target="../media/image1701.png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10" Type="http://schemas.openxmlformats.org/officeDocument/2006/relationships/image" Target="../media/image320.png"/><Relationship Id="rId4" Type="http://schemas.openxmlformats.org/officeDocument/2006/relationships/image" Target="../media/image47.jpeg"/><Relationship Id="rId9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41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3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4.png"/><Relationship Id="rId19" Type="http://schemas.openxmlformats.org/officeDocument/2006/relationships/image" Target="../media/image71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8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31.png"/><Relationship Id="rId3" Type="http://schemas.openxmlformats.org/officeDocument/2006/relationships/image" Target="../media/image92.png"/><Relationship Id="rId7" Type="http://schemas.openxmlformats.org/officeDocument/2006/relationships/image" Target="../media/image471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11" Type="http://schemas.openxmlformats.org/officeDocument/2006/relationships/image" Target="../media/image510.png"/><Relationship Id="rId5" Type="http://schemas.openxmlformats.org/officeDocument/2006/relationships/image" Target="../media/image94.png"/><Relationship Id="rId10" Type="http://schemas.openxmlformats.org/officeDocument/2006/relationships/image" Target="../media/image500.png"/><Relationship Id="rId4" Type="http://schemas.openxmlformats.org/officeDocument/2006/relationships/image" Target="../media/image93.jpeg"/><Relationship Id="rId9" Type="http://schemas.openxmlformats.org/officeDocument/2006/relationships/image" Target="../media/image4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3.png"/><Relationship Id="rId2" Type="http://schemas.openxmlformats.org/officeDocument/2006/relationships/image" Target="../media/image97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1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5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15.png"/><Relationship Id="rId21" Type="http://schemas.openxmlformats.org/officeDocument/2006/relationships/image" Target="../media/image115.emf"/><Relationship Id="rId7" Type="http://schemas.openxmlformats.org/officeDocument/2006/relationships/image" Target="../media/image118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8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3.png"/><Relationship Id="rId24" Type="http://schemas.openxmlformats.org/officeDocument/2006/relationships/image" Target="../media/image116.emf"/><Relationship Id="rId5" Type="http://schemas.openxmlformats.org/officeDocument/2006/relationships/image" Target="../media/image116.png"/><Relationship Id="rId15" Type="http://schemas.openxmlformats.org/officeDocument/2006/relationships/image" Target="../media/image127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2.png"/><Relationship Id="rId19" Type="http://schemas.openxmlformats.org/officeDocument/2006/relationships/image" Target="../media/image132.png"/><Relationship Id="rId4" Type="http://schemas.openxmlformats.org/officeDocument/2006/relationships/image" Target="../media/image951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651.png"/><Relationship Id="rId18" Type="http://schemas.openxmlformats.org/officeDocument/2006/relationships/image" Target="../media/image701.png"/><Relationship Id="rId3" Type="http://schemas.openxmlformats.org/officeDocument/2006/relationships/image" Target="../media/image135.gif"/><Relationship Id="rId21" Type="http://schemas.openxmlformats.org/officeDocument/2006/relationships/image" Target="../media/image730.png"/><Relationship Id="rId7" Type="http://schemas.openxmlformats.org/officeDocument/2006/relationships/image" Target="../media/image580.png"/><Relationship Id="rId12" Type="http://schemas.openxmlformats.org/officeDocument/2006/relationships/image" Target="../media/image642.png"/><Relationship Id="rId17" Type="http://schemas.openxmlformats.org/officeDocument/2006/relationships/image" Target="../media/image691.png"/><Relationship Id="rId2" Type="http://schemas.openxmlformats.org/officeDocument/2006/relationships/image" Target="../media/image1412.png"/><Relationship Id="rId16" Type="http://schemas.openxmlformats.org/officeDocument/2006/relationships/image" Target="../media/image681.png"/><Relationship Id="rId20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11" Type="http://schemas.openxmlformats.org/officeDocument/2006/relationships/image" Target="../media/image631.png"/><Relationship Id="rId15" Type="http://schemas.openxmlformats.org/officeDocument/2006/relationships/image" Target="../media/image671.png"/><Relationship Id="rId23" Type="http://schemas.openxmlformats.org/officeDocument/2006/relationships/image" Target="../media/image1441.png"/><Relationship Id="rId10" Type="http://schemas.openxmlformats.org/officeDocument/2006/relationships/image" Target="../media/image620.png"/><Relationship Id="rId19" Type="http://schemas.openxmlformats.org/officeDocument/2006/relationships/image" Target="../media/image711.png"/><Relationship Id="rId9" Type="http://schemas.openxmlformats.org/officeDocument/2006/relationships/image" Target="../media/image610.png"/><Relationship Id="rId14" Type="http://schemas.openxmlformats.org/officeDocument/2006/relationships/image" Target="../media/image661.png"/><Relationship Id="rId22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2.png"/><Relationship Id="rId21" Type="http://schemas.openxmlformats.org/officeDocument/2006/relationships/image" Target="../media/image162.png"/><Relationship Id="rId7" Type="http://schemas.openxmlformats.org/officeDocument/2006/relationships/image" Target="../media/image146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380.png"/><Relationship Id="rId16" Type="http://schemas.openxmlformats.org/officeDocument/2006/relationships/image" Target="../media/image156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1.png"/><Relationship Id="rId5" Type="http://schemas.openxmlformats.org/officeDocument/2006/relationships/image" Target="../media/image144.png"/><Relationship Id="rId15" Type="http://schemas.openxmlformats.org/officeDocument/2006/relationships/image" Target="../media/image155.png"/><Relationship Id="rId23" Type="http://schemas.openxmlformats.org/officeDocument/2006/relationships/image" Target="../media/image115.emf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4.png"/><Relationship Id="rId22" Type="http://schemas.openxmlformats.org/officeDocument/2006/relationships/image" Target="../media/image163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186.png"/><Relationship Id="rId39" Type="http://schemas.openxmlformats.org/officeDocument/2006/relationships/image" Target="../media/image200.png"/><Relationship Id="rId21" Type="http://schemas.openxmlformats.org/officeDocument/2006/relationships/image" Target="../media/image181.png"/><Relationship Id="rId34" Type="http://schemas.openxmlformats.org/officeDocument/2006/relationships/image" Target="../media/image195.png"/><Relationship Id="rId7" Type="http://schemas.openxmlformats.org/officeDocument/2006/relationships/image" Target="../media/image165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5.png"/><Relationship Id="rId33" Type="http://schemas.openxmlformats.org/officeDocument/2006/relationships/image" Target="../media/image194.png"/><Relationship Id="rId38" Type="http://schemas.openxmlformats.org/officeDocument/2006/relationships/image" Target="../media/image199.png"/><Relationship Id="rId2" Type="http://schemas.openxmlformats.org/officeDocument/2006/relationships/image" Target="../media/image164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0.png"/><Relationship Id="rId11" Type="http://schemas.openxmlformats.org/officeDocument/2006/relationships/image" Target="../media/image169.png"/><Relationship Id="rId24" Type="http://schemas.openxmlformats.org/officeDocument/2006/relationships/image" Target="../media/image184.png"/><Relationship Id="rId32" Type="http://schemas.openxmlformats.org/officeDocument/2006/relationships/image" Target="../media/image193.png"/><Relationship Id="rId37" Type="http://schemas.openxmlformats.org/officeDocument/2006/relationships/image" Target="../media/image198.png"/><Relationship Id="rId40" Type="http://schemas.openxmlformats.org/officeDocument/2006/relationships/image" Target="../media/image201.png"/><Relationship Id="rId5" Type="http://schemas.openxmlformats.org/officeDocument/2006/relationships/image" Target="../media/image115.emf"/><Relationship Id="rId15" Type="http://schemas.openxmlformats.org/officeDocument/2006/relationships/image" Target="../media/image174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7.png"/><Relationship Id="rId10" Type="http://schemas.openxmlformats.org/officeDocument/2006/relationships/image" Target="../media/image168.png"/><Relationship Id="rId19" Type="http://schemas.openxmlformats.org/officeDocument/2006/relationships/image" Target="../media/image178.png"/><Relationship Id="rId31" Type="http://schemas.openxmlformats.org/officeDocument/2006/relationships/image" Target="../media/image192.png"/><Relationship Id="rId4" Type="http://schemas.openxmlformats.org/officeDocument/2006/relationships/image" Target="../media/image1620.png"/><Relationship Id="rId9" Type="http://schemas.openxmlformats.org/officeDocument/2006/relationships/image" Target="../media/image167.png"/><Relationship Id="rId14" Type="http://schemas.openxmlformats.org/officeDocument/2006/relationships/image" Target="../media/image173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1.png"/><Relationship Id="rId35" Type="http://schemas.openxmlformats.org/officeDocument/2006/relationships/image" Target="../media/image196.png"/><Relationship Id="rId8" Type="http://schemas.openxmlformats.org/officeDocument/2006/relationships/image" Target="../media/image166.png"/><Relationship Id="rId3" Type="http://schemas.openxmlformats.org/officeDocument/2006/relationships/image" Target="../media/image14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180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0.png"/><Relationship Id="rId3" Type="http://schemas.openxmlformats.org/officeDocument/2006/relationships/image" Target="../media/image190.png"/><Relationship Id="rId7" Type="http://schemas.openxmlformats.org/officeDocument/2006/relationships/image" Target="../media/image16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217.png"/><Relationship Id="rId4" Type="http://schemas.microsoft.com/office/2007/relationships/hdphoto" Target="../media/hdphoto2.wdp"/><Relationship Id="rId9" Type="http://schemas.openxmlformats.org/officeDocument/2006/relationships/image" Target="../media/image190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1442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9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891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14" Type="http://schemas.openxmlformats.org/officeDocument/2006/relationships/image" Target="../media/image16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1.png"/><Relationship Id="rId21" Type="http://schemas.openxmlformats.org/officeDocument/2006/relationships/image" Target="../media/image228.png"/><Relationship Id="rId17" Type="http://schemas.openxmlformats.org/officeDocument/2006/relationships/image" Target="../media/image421.png"/><Relationship Id="rId2" Type="http://schemas.openxmlformats.org/officeDocument/2006/relationships/image" Target="../media/image227.png"/><Relationship Id="rId16" Type="http://schemas.openxmlformats.org/officeDocument/2006/relationships/image" Target="../media/image411.png"/><Relationship Id="rId20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21.png"/><Relationship Id="rId15" Type="http://schemas.openxmlformats.org/officeDocument/2006/relationships/image" Target="../media/image401.png"/><Relationship Id="rId23" Type="http://schemas.openxmlformats.org/officeDocument/2006/relationships/image" Target="../media/image220.png"/><Relationship Id="rId19" Type="http://schemas.openxmlformats.org/officeDocument/2006/relationships/image" Target="../media/image451.png"/><Relationship Id="rId22" Type="http://schemas.openxmlformats.org/officeDocument/2006/relationships/image" Target="../media/image2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226.png"/><Relationship Id="rId7" Type="http://schemas.openxmlformats.org/officeDocument/2006/relationships/image" Target="../media/image421.png"/><Relationship Id="rId12" Type="http://schemas.openxmlformats.org/officeDocument/2006/relationships/image" Target="../media/image223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222.png"/><Relationship Id="rId5" Type="http://schemas.openxmlformats.org/officeDocument/2006/relationships/image" Target="../media/image401.png"/><Relationship Id="rId10" Type="http://schemas.openxmlformats.org/officeDocument/2006/relationships/image" Target="../media/image461.png"/><Relationship Id="rId9" Type="http://schemas.openxmlformats.org/officeDocument/2006/relationships/image" Target="../media/image4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228.jpeg"/><Relationship Id="rId7" Type="http://schemas.openxmlformats.org/officeDocument/2006/relationships/image" Target="../media/image232.pn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jpeg"/><Relationship Id="rId5" Type="http://schemas.openxmlformats.org/officeDocument/2006/relationships/image" Target="../media/image230.jpeg"/><Relationship Id="rId4" Type="http://schemas.openxmlformats.org/officeDocument/2006/relationships/image" Target="../media/image229.jpe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3" Type="http://schemas.openxmlformats.org/officeDocument/2006/relationships/image" Target="../media/image13.png"/><Relationship Id="rId12" Type="http://schemas.openxmlformats.org/officeDocument/2006/relationships/image" Target="../media/image1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15" Type="http://schemas.openxmlformats.org/officeDocument/2006/relationships/image" Target="../media/image18.png"/><Relationship Id="rId4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5.png"/><Relationship Id="rId7" Type="http://schemas.openxmlformats.org/officeDocument/2006/relationships/image" Target="../media/image1000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Relationship Id="rId9" Type="http://schemas.openxmlformats.org/officeDocument/2006/relationships/image" Target="../media/image2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930.png"/><Relationship Id="rId3" Type="http://schemas.openxmlformats.org/officeDocument/2006/relationships/image" Target="../media/image242.png"/><Relationship Id="rId7" Type="http://schemas.openxmlformats.org/officeDocument/2006/relationships/image" Target="../media/image870.png"/><Relationship Id="rId12" Type="http://schemas.openxmlformats.org/officeDocument/2006/relationships/image" Target="../media/image920.png"/><Relationship Id="rId2" Type="http://schemas.openxmlformats.org/officeDocument/2006/relationships/image" Target="../media/image241.png"/><Relationship Id="rId16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910.png"/><Relationship Id="rId5" Type="http://schemas.openxmlformats.org/officeDocument/2006/relationships/image" Target="../media/image810.png"/><Relationship Id="rId15" Type="http://schemas.openxmlformats.org/officeDocument/2006/relationships/image" Target="../media/image950.png"/><Relationship Id="rId10" Type="http://schemas.openxmlformats.org/officeDocument/2006/relationships/image" Target="../media/image901.png"/><Relationship Id="rId4" Type="http://schemas.openxmlformats.org/officeDocument/2006/relationships/image" Target="../media/image800.png"/><Relationship Id="rId9" Type="http://schemas.openxmlformats.org/officeDocument/2006/relationships/image" Target="../media/image890.png"/><Relationship Id="rId14" Type="http://schemas.openxmlformats.org/officeDocument/2006/relationships/image" Target="../media/image9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4.png"/><Relationship Id="rId7" Type="http://schemas.openxmlformats.org/officeDocument/2006/relationships/image" Target="../media/image114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image" Target="../media/image9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50.png"/><Relationship Id="rId13" Type="http://schemas.openxmlformats.org/officeDocument/2006/relationships/image" Target="../media/image621.png"/><Relationship Id="rId21" Type="http://schemas.openxmlformats.org/officeDocument/2006/relationships/image" Target="../media/image581.png"/><Relationship Id="rId17" Type="http://schemas.openxmlformats.org/officeDocument/2006/relationships/image" Target="../media/image540.png"/><Relationship Id="rId12" Type="http://schemas.openxmlformats.org/officeDocument/2006/relationships/image" Target="../media/image611.png"/><Relationship Id="rId16" Type="http://schemas.openxmlformats.org/officeDocument/2006/relationships/image" Target="../media/image532.png"/><Relationship Id="rId20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00.png"/><Relationship Id="rId15" Type="http://schemas.openxmlformats.org/officeDocument/2006/relationships/image" Target="../media/image5200.png"/><Relationship Id="rId23" Type="http://schemas.openxmlformats.org/officeDocument/2006/relationships/image" Target="../media/image2460.png"/><Relationship Id="rId19" Type="http://schemas.openxmlformats.org/officeDocument/2006/relationships/image" Target="../media/image560.png"/><Relationship Id="rId22" Type="http://schemas.openxmlformats.org/officeDocument/2006/relationships/image" Target="../media/image59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1.png"/><Relationship Id="rId3" Type="http://schemas.openxmlformats.org/officeDocument/2006/relationships/image" Target="../media/image5200.png"/><Relationship Id="rId7" Type="http://schemas.openxmlformats.org/officeDocument/2006/relationships/image" Target="../media/image560.png"/><Relationship Id="rId12" Type="http://schemas.openxmlformats.org/officeDocument/2006/relationships/image" Target="../media/image611.png"/><Relationship Id="rId2" Type="http://schemas.openxmlformats.org/officeDocument/2006/relationships/image" Target="../media/image2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5" Type="http://schemas.openxmlformats.org/officeDocument/2006/relationships/image" Target="../media/image540.png"/><Relationship Id="rId10" Type="http://schemas.openxmlformats.org/officeDocument/2006/relationships/image" Target="../media/image591.png"/><Relationship Id="rId4" Type="http://schemas.openxmlformats.org/officeDocument/2006/relationships/image" Target="../media/image532.png"/><Relationship Id="rId9" Type="http://schemas.openxmlformats.org/officeDocument/2006/relationships/image" Target="../media/image581.png"/><Relationship Id="rId14" Type="http://schemas.openxmlformats.org/officeDocument/2006/relationships/image" Target="../media/image2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058B4B-C109-4AD8-A616-7797F1E7F230}"/>
              </a:ext>
            </a:extLst>
          </p:cNvPr>
          <p:cNvSpPr/>
          <p:nvPr/>
        </p:nvSpPr>
        <p:spPr>
          <a:xfrm>
            <a:off x="7118857" y="39994"/>
            <a:ext cx="50731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36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数字逻辑 </a:t>
            </a:r>
            <a:r>
              <a:rPr lang="zh-CN" alt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zh-CN" alt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部件设计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7AB5CAE-407D-48B3-A6FA-89E0D40A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022454"/>
            <a:ext cx="12192000" cy="106774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3600" b="1" dirty="0">
                <a:solidFill>
                  <a:schemeClr val="tx2"/>
                </a:solidFill>
              </a:rPr>
              <a:t>5.</a:t>
            </a:r>
            <a:r>
              <a:rPr kumimoji="1" lang="zh-CN" altLang="en-US" sz="3600" b="1" dirty="0">
                <a:solidFill>
                  <a:schemeClr val="tx2"/>
                </a:solidFill>
              </a:rPr>
              <a:t>  </a:t>
            </a:r>
            <a:r>
              <a:rPr lang="zh-CN" altLang="en-US" sz="4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常用组合模块</a:t>
            </a:r>
            <a:r>
              <a:rPr lang="en-US" altLang="zh-CN" sz="4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4B179F-B72E-43E9-A379-4B460D1C96C6}"/>
              </a:ext>
            </a:extLst>
          </p:cNvPr>
          <p:cNvSpPr txBox="1"/>
          <p:nvPr/>
        </p:nvSpPr>
        <p:spPr>
          <a:xfrm>
            <a:off x="8639116" y="6248072"/>
            <a:ext cx="1307088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2024-9-28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73C51F-93FE-4644-A827-569ED7E9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48" y="2493634"/>
            <a:ext cx="6490557" cy="33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4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66DEE-B477-4DDF-9662-3E8B4CA217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b="1" dirty="0"/>
              <a:t>多位</a:t>
            </a:r>
            <a:r>
              <a:rPr lang="zh-CN" altLang="en-US" dirty="0"/>
              <a:t>表达方法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D477F-9C37-4122-A2B5-E510C234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21" y="2799953"/>
            <a:ext cx="6775481" cy="314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83D0512-403F-4CAE-BB4B-34DFA7477ECC}"/>
                  </a:ext>
                </a:extLst>
              </p:cNvPr>
              <p:cNvSpPr txBox="1"/>
              <p:nvPr/>
            </p:nvSpPr>
            <p:spPr>
              <a:xfrm>
                <a:off x="1437207" y="916142"/>
                <a:ext cx="9412177" cy="1493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𝑙𝑒𝑑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[7:1]    = 7’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dirty="0">
                        <a:solidFill>
                          <a:srgbClr val="FF66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 // select bits 7-1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𝑙𝑒𝑑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[7−:7] = 7’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dirty="0">
                        <a:solidFill>
                          <a:srgbClr val="FF66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;  </m:t>
                    </m:r>
                  </m:oMath>
                </a14:m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 // select 7 bits starting from 7 and going down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𝑙𝑒𝑑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[1+:7] = 7’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dirty="0">
                        <a:solidFill>
                          <a:srgbClr val="FF66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;  </m:t>
                    </m:r>
                  </m:oMath>
                </a14:m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 // select 7 bits starting from 1 and going up </a:t>
                </a:r>
                <a:endParaRPr lang="zh-CN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83D0512-403F-4CAE-BB4B-34DFA7477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07" y="916142"/>
                <a:ext cx="9412177" cy="1493935"/>
              </a:xfrm>
              <a:prstGeom prst="rect">
                <a:avLst/>
              </a:prstGeom>
              <a:blipFill>
                <a:blip r:embed="rId3"/>
                <a:stretch>
                  <a:fillRect l="-194" b="-8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92B2958-C44D-4101-AEED-534AE7D27455}"/>
              </a:ext>
            </a:extLst>
          </p:cNvPr>
          <p:cNvSpPr txBox="1"/>
          <p:nvPr/>
        </p:nvSpPr>
        <p:spPr>
          <a:xfrm>
            <a:off x="2498199" y="4787903"/>
            <a:ext cx="122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 Narrow" panose="020B0606020202030204" pitchFamily="34" charset="0"/>
              </a:rPr>
              <a:t>start ~ width</a:t>
            </a:r>
            <a:endParaRPr lang="zh-CN" altLang="en-US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96F5101-6E79-41BA-90D4-F2579BC0C222}"/>
              </a:ext>
            </a:extLst>
          </p:cNvPr>
          <p:cNvSpPr/>
          <p:nvPr/>
        </p:nvSpPr>
        <p:spPr>
          <a:xfrm>
            <a:off x="3265405" y="4682392"/>
            <a:ext cx="89210" cy="1873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754A90D6-BD5F-4789-8197-217B3E797AD4}"/>
              </a:ext>
            </a:extLst>
          </p:cNvPr>
          <p:cNvSpPr/>
          <p:nvPr/>
        </p:nvSpPr>
        <p:spPr>
          <a:xfrm flipV="1">
            <a:off x="3359074" y="5107850"/>
            <a:ext cx="89210" cy="18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179FEAE9-186F-4E0E-93EF-0515D5BD489B}"/>
              </a:ext>
            </a:extLst>
          </p:cNvPr>
          <p:cNvSpPr/>
          <p:nvPr/>
        </p:nvSpPr>
        <p:spPr>
          <a:xfrm rot="1394802">
            <a:off x="2917489" y="4672391"/>
            <a:ext cx="89210" cy="1873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D600F96F-71D1-4246-821A-6870C3BAB39E}"/>
              </a:ext>
            </a:extLst>
          </p:cNvPr>
          <p:cNvSpPr/>
          <p:nvPr/>
        </p:nvSpPr>
        <p:spPr>
          <a:xfrm rot="19321023" flipV="1">
            <a:off x="2904899" y="5113267"/>
            <a:ext cx="89210" cy="18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54C1E0-7142-46D9-9B37-63C03EED6E64}"/>
              </a:ext>
            </a:extLst>
          </p:cNvPr>
          <p:cNvSpPr txBox="1"/>
          <p:nvPr/>
        </p:nvSpPr>
        <p:spPr>
          <a:xfrm>
            <a:off x="3595810" y="610792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好处</a:t>
            </a:r>
            <a:r>
              <a:rPr lang="zh-CN" altLang="en-US" sz="2400" dirty="0"/>
              <a:t>：起始位可以动态，宽度可以固定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4BC5A000-486E-4E18-838C-8834EF58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88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5911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zh-CN" altLang="en-US" sz="4000" spc="300" dirty="0">
                <a:solidFill>
                  <a:srgbClr val="FF0000"/>
                </a:solidFill>
              </a:rPr>
              <a:t>四选一</a:t>
            </a:r>
            <a:r>
              <a:rPr lang="zh-CN" altLang="en-US" sz="4000" dirty="0"/>
              <a:t>复用器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08554" y="5336537"/>
                <a:ext cx="6121676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54" y="5336537"/>
                <a:ext cx="6121676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74F172CF-A745-4D09-96E9-69B0652AAA82}"/>
              </a:ext>
            </a:extLst>
          </p:cNvPr>
          <p:cNvGrpSpPr/>
          <p:nvPr/>
        </p:nvGrpSpPr>
        <p:grpSpPr>
          <a:xfrm>
            <a:off x="508554" y="1694314"/>
            <a:ext cx="2414398" cy="2423005"/>
            <a:chOff x="440703" y="2569447"/>
            <a:chExt cx="2414398" cy="2423005"/>
          </a:xfrm>
        </p:grpSpPr>
        <p:grpSp>
          <p:nvGrpSpPr>
            <p:cNvPr id="36" name="组合 35"/>
            <p:cNvGrpSpPr/>
            <p:nvPr/>
          </p:nvGrpSpPr>
          <p:grpSpPr>
            <a:xfrm>
              <a:off x="440703" y="2569447"/>
              <a:ext cx="2414398" cy="2423005"/>
              <a:chOff x="9200062" y="3799236"/>
              <a:chExt cx="2414398" cy="2423005"/>
            </a:xfrm>
          </p:grpSpPr>
          <p:sp>
            <p:nvSpPr>
              <p:cNvPr id="20" name="梯形 19"/>
              <p:cNvSpPr/>
              <p:nvPr/>
            </p:nvSpPr>
            <p:spPr>
              <a:xfrm rot="5400000">
                <a:off x="9572234" y="4953949"/>
                <a:ext cx="1794712" cy="741871"/>
              </a:xfrm>
              <a:prstGeom prst="trapezoid">
                <a:avLst>
                  <a:gd name="adj" fmla="val 55247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/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>
                <a:off x="9684589" y="4945811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>
                <a:off x="9684589" y="5229784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9684589" y="5513757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9684589" y="5797729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>
                <a:off x="10846280" y="5359879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5400000">
                <a:off x="10123097" y="4367152"/>
                <a:ext cx="41406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5400000">
                <a:off x="10304546" y="4426375"/>
                <a:ext cx="54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10125974" y="3799236"/>
                    <a:ext cx="45608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5974" y="3799236"/>
                    <a:ext cx="456086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10426701" y="3799236"/>
                    <a:ext cx="367820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26701" y="3799236"/>
                    <a:ext cx="367820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/>
                  <p:cNvSpPr/>
                  <p:nvPr/>
                </p:nvSpPr>
                <p:spPr>
                  <a:xfrm>
                    <a:off x="9203805" y="4776534"/>
                    <a:ext cx="40241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1" name="矩形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3805" y="4776534"/>
                    <a:ext cx="40241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/>
                  <p:cNvSpPr/>
                  <p:nvPr/>
                </p:nvSpPr>
                <p:spPr>
                  <a:xfrm>
                    <a:off x="9208833" y="5060507"/>
                    <a:ext cx="39767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2" name="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8833" y="5060507"/>
                    <a:ext cx="397673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/>
                  <p:cNvSpPr/>
                  <p:nvPr/>
                </p:nvSpPr>
                <p:spPr>
                  <a:xfrm>
                    <a:off x="9205090" y="5351628"/>
                    <a:ext cx="40241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3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5090" y="5351628"/>
                    <a:ext cx="40241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/>
                  <p:cNvSpPr/>
                  <p:nvPr/>
                </p:nvSpPr>
                <p:spPr>
                  <a:xfrm>
                    <a:off x="9200062" y="5628452"/>
                    <a:ext cx="40241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4" name="矩形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0062" y="5628452"/>
                    <a:ext cx="40241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/>
                  <p:cNvSpPr/>
                  <p:nvPr/>
                </p:nvSpPr>
                <p:spPr>
                  <a:xfrm>
                    <a:off x="11231791" y="5175213"/>
                    <a:ext cx="38266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矩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31791" y="5175213"/>
                    <a:ext cx="38266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F3DDB57-CCA6-4260-9B2F-7AA4FA506360}"/>
                </a:ext>
              </a:extLst>
            </p:cNvPr>
            <p:cNvSpPr txBox="1"/>
            <p:nvPr/>
          </p:nvSpPr>
          <p:spPr>
            <a:xfrm>
              <a:off x="1339295" y="3914646"/>
              <a:ext cx="761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MUX</a:t>
              </a:r>
              <a:endParaRPr lang="zh-CN" altLang="en-US" sz="2000" b="1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FAD5E5C-D85B-45C4-A225-8D399AAD63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2038" y="1458176"/>
            <a:ext cx="4329259" cy="4499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表格 10">
                <a:extLst>
                  <a:ext uri="{FF2B5EF4-FFF2-40B4-BE49-F238E27FC236}">
                    <a16:creationId xmlns:a16="http://schemas.microsoft.com/office/drawing/2014/main" id="{C463499B-6842-4F31-B947-A2D2581D8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083137"/>
                  </p:ext>
                </p:extLst>
              </p:nvPr>
            </p:nvGraphicFramePr>
            <p:xfrm>
              <a:off x="3654470" y="1694314"/>
              <a:ext cx="2575527" cy="293019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58509">
                      <a:extLst>
                        <a:ext uri="{9D8B030D-6E8A-4147-A177-3AD203B41FA5}">
                          <a16:colId xmlns:a16="http://schemas.microsoft.com/office/drawing/2014/main" val="2533734299"/>
                        </a:ext>
                      </a:extLst>
                    </a:gridCol>
                    <a:gridCol w="858509">
                      <a:extLst>
                        <a:ext uri="{9D8B030D-6E8A-4147-A177-3AD203B41FA5}">
                          <a16:colId xmlns:a16="http://schemas.microsoft.com/office/drawing/2014/main" val="1671343481"/>
                        </a:ext>
                      </a:extLst>
                    </a:gridCol>
                    <a:gridCol w="858509">
                      <a:extLst>
                        <a:ext uri="{9D8B030D-6E8A-4147-A177-3AD203B41FA5}">
                          <a16:colId xmlns:a16="http://schemas.microsoft.com/office/drawing/2014/main" val="2642321673"/>
                        </a:ext>
                      </a:extLst>
                    </a:gridCol>
                  </a:tblGrid>
                  <a:tr h="5860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58513824"/>
                      </a:ext>
                    </a:extLst>
                  </a:tr>
                  <a:tr h="586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sz="2400" i="1" baseline="-25000" dirty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98825929"/>
                      </a:ext>
                    </a:extLst>
                  </a:tr>
                  <a:tr h="586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3870351"/>
                      </a:ext>
                    </a:extLst>
                  </a:tr>
                  <a:tr h="586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49031196"/>
                      </a:ext>
                    </a:extLst>
                  </a:tr>
                  <a:tr h="586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sz="2400" b="0" i="1" baseline="-2500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69618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表格 10">
                <a:extLst>
                  <a:ext uri="{FF2B5EF4-FFF2-40B4-BE49-F238E27FC236}">
                    <a16:creationId xmlns:a16="http://schemas.microsoft.com/office/drawing/2014/main" id="{C463499B-6842-4F31-B947-A2D2581D8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083137"/>
                  </p:ext>
                </p:extLst>
              </p:nvPr>
            </p:nvGraphicFramePr>
            <p:xfrm>
              <a:off x="3654470" y="1694314"/>
              <a:ext cx="2575527" cy="293019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58509">
                      <a:extLst>
                        <a:ext uri="{9D8B030D-6E8A-4147-A177-3AD203B41FA5}">
                          <a16:colId xmlns:a16="http://schemas.microsoft.com/office/drawing/2014/main" val="2533734299"/>
                        </a:ext>
                      </a:extLst>
                    </a:gridCol>
                    <a:gridCol w="858509">
                      <a:extLst>
                        <a:ext uri="{9D8B030D-6E8A-4147-A177-3AD203B41FA5}">
                          <a16:colId xmlns:a16="http://schemas.microsoft.com/office/drawing/2014/main" val="1671343481"/>
                        </a:ext>
                      </a:extLst>
                    </a:gridCol>
                    <a:gridCol w="858509">
                      <a:extLst>
                        <a:ext uri="{9D8B030D-6E8A-4147-A177-3AD203B41FA5}">
                          <a16:colId xmlns:a16="http://schemas.microsoft.com/office/drawing/2014/main" val="2642321673"/>
                        </a:ext>
                      </a:extLst>
                    </a:gridCol>
                  </a:tblGrid>
                  <a:tr h="5860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4"/>
                          <a:stretch>
                            <a:fillRect t="-1042" r="-201418" b="-4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4"/>
                          <a:stretch>
                            <a:fillRect l="-100000" t="-1042" r="-101418" b="-4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4"/>
                          <a:stretch>
                            <a:fillRect l="-200000" t="-1042" r="-1418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8513824"/>
                      </a:ext>
                    </a:extLst>
                  </a:tr>
                  <a:tr h="586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4"/>
                          <a:stretch>
                            <a:fillRect l="-200000" t="-100000" r="-1418" b="-311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8825929"/>
                      </a:ext>
                    </a:extLst>
                  </a:tr>
                  <a:tr h="586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4"/>
                          <a:stretch>
                            <a:fillRect l="-200000" t="-202083" r="-1418" b="-21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870351"/>
                      </a:ext>
                    </a:extLst>
                  </a:tr>
                  <a:tr h="586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4"/>
                          <a:stretch>
                            <a:fillRect l="-200000" t="-298969" r="-1418" b="-112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9031196"/>
                      </a:ext>
                    </a:extLst>
                  </a:tr>
                  <a:tr h="586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4"/>
                          <a:stretch>
                            <a:fillRect l="-200000" t="-403125" r="-1418" b="-13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9618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3FD623-6D69-47E0-9625-F9F80C7F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11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1BE52BD-C652-4C9C-9227-4DC40B0E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28" y="936923"/>
            <a:ext cx="3743239" cy="48526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FE8F5-BDF4-429C-9FA5-55C722AA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2" y="948143"/>
            <a:ext cx="5570169" cy="38590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D3737F6-A4FB-4566-83B9-9EBB7CD6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spc="300" dirty="0">
                <a:solidFill>
                  <a:srgbClr val="FF0000"/>
                </a:solidFill>
              </a:rPr>
              <a:t>四选一</a:t>
            </a:r>
            <a:r>
              <a:rPr lang="zh-CN" altLang="en-US" sz="4000" dirty="0"/>
              <a:t>复用器：</a:t>
            </a:r>
            <a:r>
              <a:rPr lang="en-US" altLang="zh-CN" sz="4000" dirty="0"/>
              <a:t>if, case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6FC3699-4091-4480-A422-D40290461A78}"/>
              </a:ext>
            </a:extLst>
          </p:cNvPr>
          <p:cNvGrpSpPr/>
          <p:nvPr/>
        </p:nvGrpSpPr>
        <p:grpSpPr>
          <a:xfrm>
            <a:off x="2232705" y="4448581"/>
            <a:ext cx="5811769" cy="2297220"/>
            <a:chOff x="2232705" y="4521510"/>
            <a:chExt cx="5811769" cy="229722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72D4FC5-0992-4DFA-AD1A-D511278D3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0516" y="4623909"/>
              <a:ext cx="5171025" cy="2085914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FCB2F3B-1A13-4E4C-8270-CF5EE4554BF8}"/>
                </a:ext>
              </a:extLst>
            </p:cNvPr>
            <p:cNvSpPr/>
            <p:nvPr/>
          </p:nvSpPr>
          <p:spPr>
            <a:xfrm>
              <a:off x="5407248" y="6105514"/>
              <a:ext cx="1475995" cy="42693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14B350A-3366-4A52-B88B-2F50592C43B5}"/>
                </a:ext>
              </a:extLst>
            </p:cNvPr>
            <p:cNvSpPr txBox="1"/>
            <p:nvPr/>
          </p:nvSpPr>
          <p:spPr>
            <a:xfrm>
              <a:off x="2300639" y="5244949"/>
              <a:ext cx="553998" cy="10156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b="1" dirty="0"/>
                <a:t>实例化</a:t>
              </a:r>
            </a:p>
          </p:txBody>
        </p:sp>
        <p:sp>
          <p:nvSpPr>
            <p:cNvPr id="14" name="矩形: 折角 13">
              <a:extLst>
                <a:ext uri="{FF2B5EF4-FFF2-40B4-BE49-F238E27FC236}">
                  <a16:creationId xmlns:a16="http://schemas.microsoft.com/office/drawing/2014/main" id="{084F1079-E131-483A-836C-71A264561944}"/>
                </a:ext>
              </a:extLst>
            </p:cNvPr>
            <p:cNvSpPr/>
            <p:nvPr/>
          </p:nvSpPr>
          <p:spPr>
            <a:xfrm>
              <a:off x="2232705" y="4521510"/>
              <a:ext cx="5811769" cy="2297220"/>
            </a:xfrm>
            <a:prstGeom prst="foldedCorne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流程图: 多文档 11">
            <a:extLst>
              <a:ext uri="{FF2B5EF4-FFF2-40B4-BE49-F238E27FC236}">
                <a16:creationId xmlns:a16="http://schemas.microsoft.com/office/drawing/2014/main" id="{4D21693A-0EF7-4DC6-B924-BC11263EBA89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MUX4_1</a:t>
            </a:r>
            <a:endParaRPr lang="zh-CN" altLang="en-US" sz="16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455AC5-AFEE-4087-A9B0-97809356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5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1A1C9-C682-4297-A69F-7DBCA8D2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991082" cy="900000"/>
          </a:xfrm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MUX2-1</a:t>
            </a:r>
            <a:r>
              <a:rPr lang="zh-CN" altLang="en-US" dirty="0"/>
              <a:t>构造</a:t>
            </a:r>
            <a:r>
              <a:rPr lang="en-US" altLang="zh-CN" dirty="0"/>
              <a:t>MUX4-1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529C39-A969-4D33-8AA4-1CE0250D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5" y="1312289"/>
            <a:ext cx="3310586" cy="462928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1735859-1549-4D14-91A8-81BC8EB51A4C}"/>
              </a:ext>
            </a:extLst>
          </p:cNvPr>
          <p:cNvGrpSpPr/>
          <p:nvPr/>
        </p:nvGrpSpPr>
        <p:grpSpPr>
          <a:xfrm>
            <a:off x="4140050" y="2197996"/>
            <a:ext cx="4297070" cy="3768682"/>
            <a:chOff x="4644934" y="1884279"/>
            <a:chExt cx="4297070" cy="3768682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CD56720C-A8FF-4F34-8EF6-B154D2138F28}"/>
                </a:ext>
              </a:extLst>
            </p:cNvPr>
            <p:cNvSpPr/>
            <p:nvPr/>
          </p:nvSpPr>
          <p:spPr>
            <a:xfrm rot="5400000">
              <a:off x="5484534" y="2044878"/>
              <a:ext cx="1046603" cy="72540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706B325-B192-46AF-BE82-0A11259FB087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5135110" y="2172178"/>
              <a:ext cx="433733" cy="43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48ACFA29-2A86-4FA1-82DD-A839CD268E2F}"/>
                </a:ext>
              </a:extLst>
            </p:cNvPr>
            <p:cNvCxnSpPr>
              <a:stCxn id="12" idx="3"/>
              <a:endCxn id="16" idx="1"/>
            </p:cNvCxnSpPr>
            <p:nvPr/>
          </p:nvCxnSpPr>
          <p:spPr>
            <a:xfrm>
              <a:off x="5144963" y="2679169"/>
              <a:ext cx="4238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1EDE422-43C5-44EF-848D-019C5F1E7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7946" y="2869107"/>
              <a:ext cx="68" cy="2948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2F03939-A1D8-4D4B-8E70-CC8B5A1D93CA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8161222" y="3458468"/>
              <a:ext cx="410616" cy="80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BE4FDBE-40B4-4767-982D-2FD199491211}"/>
                    </a:ext>
                  </a:extLst>
                </p:cNvPr>
                <p:cNvSpPr txBox="1"/>
                <p:nvPr/>
              </p:nvSpPr>
              <p:spPr>
                <a:xfrm>
                  <a:off x="4676565" y="2479114"/>
                  <a:ext cx="46839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076DF2E-1C54-4CDB-9A76-CC428DD75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6565" y="2479114"/>
                  <a:ext cx="46839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DC6F6A6-5004-4B2B-8763-8FA73CF5F956}"/>
                    </a:ext>
                  </a:extLst>
                </p:cNvPr>
                <p:cNvSpPr txBox="1"/>
                <p:nvPr/>
              </p:nvSpPr>
              <p:spPr>
                <a:xfrm>
                  <a:off x="4660749" y="1976431"/>
                  <a:ext cx="4743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6A2224C-13E7-492B-8A92-F3577757E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0749" y="1976431"/>
                  <a:ext cx="474361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3D52359-F588-44BC-8079-0D21F248AF4C}"/>
                    </a:ext>
                  </a:extLst>
                </p:cNvPr>
                <p:cNvSpPr txBox="1"/>
                <p:nvPr/>
              </p:nvSpPr>
              <p:spPr>
                <a:xfrm>
                  <a:off x="5805321" y="3097514"/>
                  <a:ext cx="4743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C2EDBD12-8F7A-41EB-B929-406027BAC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5321" y="3097514"/>
                  <a:ext cx="47436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4445239-2FCD-4E80-A4D3-EA62EFFEAA9E}"/>
                </a:ext>
              </a:extLst>
            </p:cNvPr>
            <p:cNvSpPr txBox="1"/>
            <p:nvPr/>
          </p:nvSpPr>
          <p:spPr>
            <a:xfrm>
              <a:off x="5568843" y="19875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64979B0-CCF2-4C84-86FB-09668349142A}"/>
                </a:ext>
              </a:extLst>
            </p:cNvPr>
            <p:cNvSpPr txBox="1"/>
            <p:nvPr/>
          </p:nvSpPr>
          <p:spPr>
            <a:xfrm>
              <a:off x="5568843" y="2494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4BC4908-76AA-4422-8DFE-921F072C94C3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5119295" y="4320387"/>
              <a:ext cx="454518" cy="36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7AE473B-EAF9-46FC-8DEE-4445D640D375}"/>
                </a:ext>
              </a:extLst>
            </p:cNvPr>
            <p:cNvCxnSpPr>
              <a:cxnSpLocks/>
              <a:stCxn id="19" idx="3"/>
              <a:endCxn id="33" idx="1"/>
            </p:cNvCxnSpPr>
            <p:nvPr/>
          </p:nvCxnSpPr>
          <p:spPr>
            <a:xfrm>
              <a:off x="5135111" y="4823070"/>
              <a:ext cx="438702" cy="79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115838A-D7DF-4CA5-84E1-19030FA9F953}"/>
                    </a:ext>
                  </a:extLst>
                </p:cNvPr>
                <p:cNvSpPr txBox="1"/>
                <p:nvPr/>
              </p:nvSpPr>
              <p:spPr>
                <a:xfrm>
                  <a:off x="4660750" y="4623015"/>
                  <a:ext cx="4743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9C15F959-F25E-4FB7-B8E5-DC9E02235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0750" y="4623015"/>
                  <a:ext cx="474361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506C0F41-D82E-4127-8434-163D4F0AE28D}"/>
                    </a:ext>
                  </a:extLst>
                </p:cNvPr>
                <p:cNvSpPr txBox="1"/>
                <p:nvPr/>
              </p:nvSpPr>
              <p:spPr>
                <a:xfrm>
                  <a:off x="4644934" y="4120332"/>
                  <a:ext cx="4743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D55B33F2-65E9-4F14-8560-881536EF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934" y="4120332"/>
                  <a:ext cx="474361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08AF81C-670F-434B-AB9C-6AEA6DFC97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75900" y="3925793"/>
              <a:ext cx="1229" cy="324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F97334F-4E07-4C73-9357-FC9C9CF9E164}"/>
                    </a:ext>
                  </a:extLst>
                </p:cNvPr>
                <p:cNvSpPr txBox="1"/>
                <p:nvPr/>
              </p:nvSpPr>
              <p:spPr>
                <a:xfrm>
                  <a:off x="6974167" y="3354570"/>
                  <a:ext cx="4390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94CCF9A0-1AAB-436B-A169-C802CB192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4167" y="3354570"/>
                  <a:ext cx="439030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D3C12AB-25A1-4BC5-8F3B-58516E4B4908}"/>
                    </a:ext>
                  </a:extLst>
                </p:cNvPr>
                <p:cNvSpPr txBox="1"/>
                <p:nvPr/>
              </p:nvSpPr>
              <p:spPr>
                <a:xfrm>
                  <a:off x="6999014" y="2841366"/>
                  <a:ext cx="389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D7E1FC17-7F73-4020-85A8-8A30BEF82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9014" y="2841366"/>
                  <a:ext cx="389337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0785F01-AF06-44BF-AC15-D6B2AE1710E2}"/>
                    </a:ext>
                  </a:extLst>
                </p:cNvPr>
                <p:cNvSpPr txBox="1"/>
                <p:nvPr/>
              </p:nvSpPr>
              <p:spPr>
                <a:xfrm>
                  <a:off x="7542930" y="4173553"/>
                  <a:ext cx="46839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5EA9667A-44BB-4C75-B2E6-003B4200B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2930" y="4173553"/>
                  <a:ext cx="468397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79AA880-2CA7-436A-94EA-4C509448C9AB}"/>
                </a:ext>
              </a:extLst>
            </p:cNvPr>
            <p:cNvSpPr txBox="1"/>
            <p:nvPr/>
          </p:nvSpPr>
          <p:spPr>
            <a:xfrm>
              <a:off x="7387782" y="30677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98581B9-E994-4DF2-9376-5965929F5B73}"/>
                </a:ext>
              </a:extLst>
            </p:cNvPr>
            <p:cNvSpPr txBox="1"/>
            <p:nvPr/>
          </p:nvSpPr>
          <p:spPr>
            <a:xfrm>
              <a:off x="7387782" y="35746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肘形连接符 78">
              <a:extLst>
                <a:ext uri="{FF2B5EF4-FFF2-40B4-BE49-F238E27FC236}">
                  <a16:creationId xmlns:a16="http://schemas.microsoft.com/office/drawing/2014/main" id="{3DA97A84-5A7A-4173-A81B-F7B7477728F1}"/>
                </a:ext>
              </a:extLst>
            </p:cNvPr>
            <p:cNvCxnSpPr>
              <a:cxnSpLocks/>
              <a:stCxn id="30" idx="3"/>
              <a:endCxn id="25" idx="1"/>
            </p:cNvCxnSpPr>
            <p:nvPr/>
          </p:nvCxnSpPr>
          <p:spPr>
            <a:xfrm>
              <a:off x="6369135" y="2307364"/>
              <a:ext cx="1018647" cy="945007"/>
            </a:xfrm>
            <a:prstGeom prst="bentConnector3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连接符 79">
              <a:extLst>
                <a:ext uri="{FF2B5EF4-FFF2-40B4-BE49-F238E27FC236}">
                  <a16:creationId xmlns:a16="http://schemas.microsoft.com/office/drawing/2014/main" id="{A3659EDE-F35C-4E3C-A1C5-00F1ED7FA4D8}"/>
                </a:ext>
              </a:extLst>
            </p:cNvPr>
            <p:cNvCxnSpPr>
              <a:cxnSpLocks/>
              <a:stCxn id="34" idx="3"/>
              <a:endCxn id="26" idx="1"/>
            </p:cNvCxnSpPr>
            <p:nvPr/>
          </p:nvCxnSpPr>
          <p:spPr>
            <a:xfrm flipV="1">
              <a:off x="6374105" y="3759362"/>
              <a:ext cx="1013677" cy="699831"/>
            </a:xfrm>
            <a:prstGeom prst="bentConnector3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838D4F4-2ABF-4F95-BE31-AC796B18C6BE}"/>
                    </a:ext>
                  </a:extLst>
                </p:cNvPr>
                <p:cNvSpPr txBox="1"/>
                <p:nvPr/>
              </p:nvSpPr>
              <p:spPr>
                <a:xfrm>
                  <a:off x="8571838" y="3266459"/>
                  <a:ext cx="3701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C65B0664-B859-465F-A582-D96FC6435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838" y="3266459"/>
                  <a:ext cx="37016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E7F8699-370C-46AF-964E-B510D2947020}"/>
                    </a:ext>
                  </a:extLst>
                </p:cNvPr>
                <p:cNvSpPr/>
                <p:nvPr/>
              </p:nvSpPr>
              <p:spPr>
                <a:xfrm>
                  <a:off x="5643729" y="1976504"/>
                  <a:ext cx="725406" cy="6617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M1</a:t>
                  </a:r>
                </a:p>
                <a:p>
                  <a:pPr algn="ctr"/>
                  <a:endParaRPr lang="en-US" altLang="zh-CN" sz="500" b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MUX</a:t>
                  </a:r>
                  <a:endParaRPr lang="zh-CN" alt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2E7F8699-370C-46AF-964E-B510D29470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729" y="1976504"/>
                  <a:ext cx="725406" cy="661720"/>
                </a:xfrm>
                <a:prstGeom prst="rect">
                  <a:avLst/>
                </a:prstGeom>
                <a:blipFill>
                  <a:blip r:embed="rId13"/>
                  <a:stretch>
                    <a:fillRect t="-3704" r="-2521" b="-12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FE9E8CFA-D1D0-401C-8192-87E72B60DCA6}"/>
                </a:ext>
              </a:extLst>
            </p:cNvPr>
            <p:cNvSpPr/>
            <p:nvPr/>
          </p:nvSpPr>
          <p:spPr>
            <a:xfrm rot="5400000">
              <a:off x="5489504" y="4196707"/>
              <a:ext cx="1046603" cy="72540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EA63EAD-95AE-4D29-99C9-118B62924950}"/>
                </a:ext>
              </a:extLst>
            </p:cNvPr>
            <p:cNvSpPr txBox="1"/>
            <p:nvPr/>
          </p:nvSpPr>
          <p:spPr>
            <a:xfrm>
              <a:off x="5573813" y="41393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2A313E9-9E1E-4A62-871C-F6A735198B7C}"/>
                </a:ext>
              </a:extLst>
            </p:cNvPr>
            <p:cNvSpPr txBox="1"/>
            <p:nvPr/>
          </p:nvSpPr>
          <p:spPr>
            <a:xfrm>
              <a:off x="5573813" y="46463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1BEA134-F499-481C-A6F3-098D7A09CAD7}"/>
                    </a:ext>
                  </a:extLst>
                </p:cNvPr>
                <p:cNvSpPr/>
                <p:nvPr/>
              </p:nvSpPr>
              <p:spPr>
                <a:xfrm>
                  <a:off x="5648699" y="4128333"/>
                  <a:ext cx="725406" cy="6617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M2</a:t>
                  </a:r>
                </a:p>
                <a:p>
                  <a:pPr algn="ctr"/>
                  <a:endParaRPr lang="en-US" altLang="zh-CN" sz="500" b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85000"/>
                        </a:schemeClr>
                      </a:solidFill>
                    </a:rPr>
                    <a:t>MUX</a:t>
                  </a:r>
                  <a:endParaRPr lang="zh-CN" alt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1BEA134-F499-481C-A6F3-098D7A09CA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8699" y="4128333"/>
                  <a:ext cx="725406" cy="661720"/>
                </a:xfrm>
                <a:prstGeom prst="rect">
                  <a:avLst/>
                </a:prstGeom>
                <a:blipFill>
                  <a:blip r:embed="rId14"/>
                  <a:stretch>
                    <a:fillRect t="-3704" r="-1681" b="-12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F81F614-EC64-4BE9-AE01-E11FC6309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7946" y="5024444"/>
              <a:ext cx="68" cy="2948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F01A603-0B44-4364-9973-602429E4C287}"/>
                    </a:ext>
                  </a:extLst>
                </p:cNvPr>
                <p:cNvSpPr txBox="1"/>
                <p:nvPr/>
              </p:nvSpPr>
              <p:spPr>
                <a:xfrm>
                  <a:off x="5795381" y="5252851"/>
                  <a:ext cx="4743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6D30904F-3FDD-4668-9B97-B4329457A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81" y="5252851"/>
                  <a:ext cx="474361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D62F93D8-224A-4F06-8E4B-7E4B3BCC82D9}"/>
                </a:ext>
              </a:extLst>
            </p:cNvPr>
            <p:cNvSpPr/>
            <p:nvPr/>
          </p:nvSpPr>
          <p:spPr>
            <a:xfrm rot="5400000">
              <a:off x="7254002" y="3119269"/>
              <a:ext cx="1046603" cy="725405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07EDE3E-0075-48A0-A49A-22B60CE0FF91}"/>
                </a:ext>
              </a:extLst>
            </p:cNvPr>
            <p:cNvSpPr txBox="1"/>
            <p:nvPr/>
          </p:nvSpPr>
          <p:spPr>
            <a:xfrm>
              <a:off x="7338311" y="30619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888F7FD-6B02-4512-98ED-A5A3E81941C9}"/>
                </a:ext>
              </a:extLst>
            </p:cNvPr>
            <p:cNvSpPr txBox="1"/>
            <p:nvPr/>
          </p:nvSpPr>
          <p:spPr>
            <a:xfrm>
              <a:off x="7338311" y="35688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BE480F0-FD9E-41FA-A838-60725EC058B3}"/>
                    </a:ext>
                  </a:extLst>
                </p:cNvPr>
                <p:cNvSpPr/>
                <p:nvPr/>
              </p:nvSpPr>
              <p:spPr>
                <a:xfrm>
                  <a:off x="7413197" y="3050895"/>
                  <a:ext cx="725406" cy="6617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a:t>M3</a:t>
                  </a:r>
                </a:p>
                <a:p>
                  <a:pPr algn="ctr"/>
                  <a:endParaRPr lang="en-US" altLang="zh-CN" sz="500" b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85000"/>
                        </a:schemeClr>
                      </a:solidFill>
                    </a:rPr>
                    <a:t>MUX</a:t>
                  </a:r>
                  <a:endParaRPr lang="zh-CN" alt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CBE480F0-FD9E-41FA-A838-60725EC058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3197" y="3050895"/>
                  <a:ext cx="725406" cy="661720"/>
                </a:xfrm>
                <a:prstGeom prst="rect">
                  <a:avLst/>
                </a:prstGeom>
                <a:blipFill>
                  <a:blip r:embed="rId16"/>
                  <a:stretch>
                    <a:fillRect t="-3704" r="-2521" b="-12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8AA09E23-19D2-4983-9BBC-C17D3CDE6B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99020" y="-1"/>
            <a:ext cx="3359320" cy="6858000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57B9B5B1-FC1B-4724-AEE3-0B20A80CFEB3}"/>
              </a:ext>
            </a:extLst>
          </p:cNvPr>
          <p:cNvSpPr/>
          <p:nvPr/>
        </p:nvSpPr>
        <p:spPr>
          <a:xfrm>
            <a:off x="9550768" y="2855345"/>
            <a:ext cx="1003300" cy="2921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D202576E-5332-464B-9909-0C4A037AEF94}"/>
              </a:ext>
            </a:extLst>
          </p:cNvPr>
          <p:cNvSpPr/>
          <p:nvPr/>
        </p:nvSpPr>
        <p:spPr>
          <a:xfrm>
            <a:off x="9537305" y="4172940"/>
            <a:ext cx="1003300" cy="2921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A80E07E-A333-40D9-8A0C-68883D7F5525}"/>
              </a:ext>
            </a:extLst>
          </p:cNvPr>
          <p:cNvSpPr/>
          <p:nvPr/>
        </p:nvSpPr>
        <p:spPr>
          <a:xfrm>
            <a:off x="9525811" y="5486983"/>
            <a:ext cx="1003300" cy="2921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多文档 46">
            <a:extLst>
              <a:ext uri="{FF2B5EF4-FFF2-40B4-BE49-F238E27FC236}">
                <a16:creationId xmlns:a16="http://schemas.microsoft.com/office/drawing/2014/main" id="{9B17C995-B56A-45D3-9504-663BF8827B29}"/>
              </a:ext>
            </a:extLst>
          </p:cNvPr>
          <p:cNvSpPr/>
          <p:nvPr/>
        </p:nvSpPr>
        <p:spPr>
          <a:xfrm>
            <a:off x="386551" y="165858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MUX4_1</a:t>
            </a:r>
            <a:endParaRPr lang="zh-CN" altLang="en-US" sz="16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70970-6C00-41A5-8E39-475D0D4F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878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0C02C4-601E-4724-A05B-A1A1F88EF5C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MIPS</a:t>
            </a:r>
            <a:r>
              <a:rPr lang="zh-CN" altLang="en-US" dirty="0"/>
              <a:t>流水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A35C8746-86DB-4E66-9BF5-6E564ABF72C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1596068"/>
              </p:ext>
            </p:extLst>
          </p:nvPr>
        </p:nvGraphicFramePr>
        <p:xfrm>
          <a:off x="1133183" y="974686"/>
          <a:ext cx="9761170" cy="5827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61320" imgH="4155480" progId="Visio.Drawing.6">
                  <p:embed/>
                </p:oleObj>
              </mc:Choice>
              <mc:Fallback>
                <p:oleObj name="VISIO" r:id="rId3" imgW="6961320" imgH="415548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A35C8746-86DB-4E66-9BF5-6E564ABF72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183" y="974686"/>
                        <a:ext cx="9761170" cy="5827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>
            <a:extLst>
              <a:ext uri="{FF2B5EF4-FFF2-40B4-BE49-F238E27FC236}">
                <a16:creationId xmlns:a16="http://schemas.microsoft.com/office/drawing/2014/main" id="{5168C229-8978-4AAF-B94F-19CA72131038}"/>
              </a:ext>
            </a:extLst>
          </p:cNvPr>
          <p:cNvSpPr/>
          <p:nvPr/>
        </p:nvSpPr>
        <p:spPr>
          <a:xfrm>
            <a:off x="6613973" y="2687102"/>
            <a:ext cx="1245379" cy="117245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2B68F1-9634-4168-9C83-60CD5CB7EDDE}"/>
              </a:ext>
            </a:extLst>
          </p:cNvPr>
          <p:cNvSpPr txBox="1"/>
          <p:nvPr/>
        </p:nvSpPr>
        <p:spPr>
          <a:xfrm>
            <a:off x="6700060" y="207294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3</a:t>
            </a:r>
            <a:r>
              <a:rPr lang="zh-CN" altLang="en-US" sz="3600" b="1" dirty="0">
                <a:solidFill>
                  <a:srgbClr val="FF0000"/>
                </a:solidFill>
              </a:rPr>
              <a:t>选</a:t>
            </a:r>
            <a:r>
              <a:rPr lang="en-US" altLang="zh-CN" sz="3600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C94D9-DBAE-454D-9B3E-750D8C4C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04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83E80-F36A-418D-9488-84D3FC9F881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en-US" altLang="zh-CN" dirty="0"/>
              <a:t>MUX3:1</a:t>
            </a:r>
            <a:endParaRPr lang="zh-CN" altLang="en-US" dirty="0"/>
          </a:p>
        </p:txBody>
      </p:sp>
      <p:sp>
        <p:nvSpPr>
          <p:cNvPr id="12" name="流程图: 多文档 11">
            <a:extLst>
              <a:ext uri="{FF2B5EF4-FFF2-40B4-BE49-F238E27FC236}">
                <a16:creationId xmlns:a16="http://schemas.microsoft.com/office/drawing/2014/main" id="{35E6ECA5-8FCF-49A4-B6BC-0BF1198FBC64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MUX3_1</a:t>
            </a:r>
            <a:endParaRPr lang="zh-CN" altLang="en-US" sz="16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CBFED6-0090-4FC6-895B-394EB9336E9D}"/>
              </a:ext>
            </a:extLst>
          </p:cNvPr>
          <p:cNvGrpSpPr/>
          <p:nvPr/>
        </p:nvGrpSpPr>
        <p:grpSpPr>
          <a:xfrm>
            <a:off x="267617" y="1981856"/>
            <a:ext cx="5963495" cy="2199047"/>
            <a:chOff x="132505" y="1625913"/>
            <a:chExt cx="5963495" cy="219904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79EC7B7-825C-4A1E-B7D0-AABAF465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051" y="1701500"/>
              <a:ext cx="5695950" cy="2047875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4F31267-69DD-4D91-B125-0ED23F2AA92B}"/>
                </a:ext>
              </a:extLst>
            </p:cNvPr>
            <p:cNvSpPr/>
            <p:nvPr/>
          </p:nvSpPr>
          <p:spPr>
            <a:xfrm>
              <a:off x="3272075" y="2995643"/>
              <a:ext cx="396745" cy="4333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折角 12">
              <a:extLst>
                <a:ext uri="{FF2B5EF4-FFF2-40B4-BE49-F238E27FC236}">
                  <a16:creationId xmlns:a16="http://schemas.microsoft.com/office/drawing/2014/main" id="{C4D0C019-E6E0-4601-BA19-211E3357EED4}"/>
                </a:ext>
              </a:extLst>
            </p:cNvPr>
            <p:cNvSpPr/>
            <p:nvPr/>
          </p:nvSpPr>
          <p:spPr>
            <a:xfrm>
              <a:off x="132505" y="1625913"/>
              <a:ext cx="5963495" cy="2199047"/>
            </a:xfrm>
            <a:prstGeom prst="foldedCorner">
              <a:avLst>
                <a:gd name="adj" fmla="val 12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E50C9DD-F129-4E41-B401-01875DC90886}"/>
              </a:ext>
            </a:extLst>
          </p:cNvPr>
          <p:cNvGrpSpPr/>
          <p:nvPr/>
        </p:nvGrpSpPr>
        <p:grpSpPr>
          <a:xfrm>
            <a:off x="2581206" y="911266"/>
            <a:ext cx="9574157" cy="5874132"/>
            <a:chOff x="2581206" y="911266"/>
            <a:chExt cx="9574157" cy="58741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44B8E63-49E6-48D6-B15F-36402970D514}"/>
                </a:ext>
              </a:extLst>
            </p:cNvPr>
            <p:cNvSpPr txBox="1"/>
            <p:nvPr/>
          </p:nvSpPr>
          <p:spPr>
            <a:xfrm>
              <a:off x="7297396" y="911266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端口不连接</a:t>
              </a:r>
              <a:r>
                <a:rPr lang="zh-CN" altLang="en-US" sz="2400" dirty="0"/>
                <a:t>：一般为空即可。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47278AF-2BD1-41AF-B7A4-1330186F6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206" y="4906296"/>
              <a:ext cx="8157778" cy="187910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3CE4559-F2C7-4BF7-81BE-190A0E51E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5191" y="1509118"/>
              <a:ext cx="5530172" cy="3333255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47E9B5F-F4CC-4EDE-83A6-74F0F664408C}"/>
                </a:ext>
              </a:extLst>
            </p:cNvPr>
            <p:cNvSpPr/>
            <p:nvPr/>
          </p:nvSpPr>
          <p:spPr>
            <a:xfrm>
              <a:off x="9593403" y="3859626"/>
              <a:ext cx="868904" cy="37578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B97F2EF-F70D-4FB8-A75A-CDADAA2F608D}"/>
                </a:ext>
              </a:extLst>
            </p:cNvPr>
            <p:cNvSpPr txBox="1"/>
            <p:nvPr/>
          </p:nvSpPr>
          <p:spPr>
            <a:xfrm>
              <a:off x="10704423" y="5148396"/>
              <a:ext cx="1298753" cy="114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FF0000"/>
                  </a:solidFill>
                </a:rPr>
                <a:t>X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未知值</a:t>
              </a:r>
              <a:endParaRPr lang="en-US" altLang="zh-CN" sz="2400" b="1" dirty="0">
                <a:solidFill>
                  <a:srgbClr val="FF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chemeClr val="accent1"/>
                  </a:solidFill>
                </a:rPr>
                <a:t>Z</a:t>
              </a:r>
              <a:r>
                <a:rPr lang="zh-CN" altLang="en-US" sz="2400" b="1" dirty="0">
                  <a:solidFill>
                    <a:schemeClr val="accent1"/>
                  </a:solidFill>
                </a:rPr>
                <a:t>高阻态</a:t>
              </a:r>
            </a:p>
          </p:txBody>
        </p:sp>
        <p:sp>
          <p:nvSpPr>
            <p:cNvPr id="15" name="矩形: 折角 14">
              <a:extLst>
                <a:ext uri="{FF2B5EF4-FFF2-40B4-BE49-F238E27FC236}">
                  <a16:creationId xmlns:a16="http://schemas.microsoft.com/office/drawing/2014/main" id="{5D65DF80-2B16-4243-862B-FC458614F080}"/>
                </a:ext>
              </a:extLst>
            </p:cNvPr>
            <p:cNvSpPr/>
            <p:nvPr/>
          </p:nvSpPr>
          <p:spPr>
            <a:xfrm>
              <a:off x="6584187" y="1427282"/>
              <a:ext cx="5530172" cy="3415091"/>
            </a:xfrm>
            <a:prstGeom prst="foldedCorner">
              <a:avLst>
                <a:gd name="adj" fmla="val 12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FCF45-CC00-4800-AC7B-8B751DF0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4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1】  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画出四选一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MUX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输出波形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3408266" y="1027592"/>
            <a:ext cx="6979336" cy="553899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270248" y="5129784"/>
            <a:ext cx="3128896" cy="1405843"/>
          </a:xfrm>
          <a:prstGeom prst="roundRect">
            <a:avLst>
              <a:gd name="adj" fmla="val 4849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B067A2-CA0A-4FFB-852A-A51C51C5A774}"/>
              </a:ext>
            </a:extLst>
          </p:cNvPr>
          <p:cNvGrpSpPr/>
          <p:nvPr/>
        </p:nvGrpSpPr>
        <p:grpSpPr>
          <a:xfrm>
            <a:off x="440703" y="2569447"/>
            <a:ext cx="2414398" cy="2423005"/>
            <a:chOff x="440703" y="2569447"/>
            <a:chExt cx="2414398" cy="242300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51CEEE2-572E-42C0-A1D0-D78C9DFB7A29}"/>
                </a:ext>
              </a:extLst>
            </p:cNvPr>
            <p:cNvGrpSpPr/>
            <p:nvPr/>
          </p:nvGrpSpPr>
          <p:grpSpPr>
            <a:xfrm>
              <a:off x="440703" y="2569447"/>
              <a:ext cx="2414398" cy="2423005"/>
              <a:chOff x="9200062" y="3799236"/>
              <a:chExt cx="2414398" cy="2423005"/>
            </a:xfrm>
          </p:grpSpPr>
          <p:sp>
            <p:nvSpPr>
              <p:cNvPr id="26" name="梯形 25">
                <a:extLst>
                  <a:ext uri="{FF2B5EF4-FFF2-40B4-BE49-F238E27FC236}">
                    <a16:creationId xmlns:a16="http://schemas.microsoft.com/office/drawing/2014/main" id="{62A78CF9-3FD7-4FF4-BDAC-BD2918AE6BF0}"/>
                  </a:ext>
                </a:extLst>
              </p:cNvPr>
              <p:cNvSpPr/>
              <p:nvPr/>
            </p:nvSpPr>
            <p:spPr>
              <a:xfrm rot="5400000">
                <a:off x="9572234" y="4953949"/>
                <a:ext cx="1794712" cy="741871"/>
              </a:xfrm>
              <a:prstGeom prst="trapezoid">
                <a:avLst>
                  <a:gd name="adj" fmla="val 55247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/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6CD07E22-88AF-4748-BA5C-C813906A5571}"/>
                  </a:ext>
                </a:extLst>
              </p:cNvPr>
              <p:cNvCxnSpPr/>
              <p:nvPr/>
            </p:nvCxnSpPr>
            <p:spPr>
              <a:xfrm>
                <a:off x="9684589" y="4945811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0AE24F64-3822-40AB-ADDE-EA67BA215F29}"/>
                  </a:ext>
                </a:extLst>
              </p:cNvPr>
              <p:cNvCxnSpPr/>
              <p:nvPr/>
            </p:nvCxnSpPr>
            <p:spPr>
              <a:xfrm>
                <a:off x="9684589" y="5229784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3978163F-7179-4FDE-AB48-FDED8E946CDC}"/>
                  </a:ext>
                </a:extLst>
              </p:cNvPr>
              <p:cNvCxnSpPr/>
              <p:nvPr/>
            </p:nvCxnSpPr>
            <p:spPr>
              <a:xfrm>
                <a:off x="9684589" y="5513757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5D1E9673-D3E8-4790-A11F-0FFFDAAF591D}"/>
                  </a:ext>
                </a:extLst>
              </p:cNvPr>
              <p:cNvCxnSpPr/>
              <p:nvPr/>
            </p:nvCxnSpPr>
            <p:spPr>
              <a:xfrm>
                <a:off x="9684589" y="5797729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609D4469-4BCD-4DBA-876A-0E8C52611B5A}"/>
                  </a:ext>
                </a:extLst>
              </p:cNvPr>
              <p:cNvCxnSpPr/>
              <p:nvPr/>
            </p:nvCxnSpPr>
            <p:spPr>
              <a:xfrm>
                <a:off x="10846280" y="5359879"/>
                <a:ext cx="414068" cy="57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6BF5A908-418C-4EEB-918F-D9BC483DAC74}"/>
                  </a:ext>
                </a:extLst>
              </p:cNvPr>
              <p:cNvCxnSpPr/>
              <p:nvPr/>
            </p:nvCxnSpPr>
            <p:spPr>
              <a:xfrm rot="5400000">
                <a:off x="10123097" y="4367152"/>
                <a:ext cx="41406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130089C4-0D32-4BFA-9B61-5D4AA74C46E2}"/>
                  </a:ext>
                </a:extLst>
              </p:cNvPr>
              <p:cNvCxnSpPr/>
              <p:nvPr/>
            </p:nvCxnSpPr>
            <p:spPr>
              <a:xfrm rot="5400000">
                <a:off x="10304546" y="4426375"/>
                <a:ext cx="54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CFF49DF8-9C6D-4975-8E45-ED434C668771}"/>
                      </a:ext>
                    </a:extLst>
                  </p:cNvPr>
                  <p:cNvSpPr/>
                  <p:nvPr/>
                </p:nvSpPr>
                <p:spPr>
                  <a:xfrm>
                    <a:off x="10125974" y="3799236"/>
                    <a:ext cx="45608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5974" y="3799236"/>
                    <a:ext cx="456086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70AF3120-0DB6-4CFB-B90C-DEBA37C60EF0}"/>
                      </a:ext>
                    </a:extLst>
                  </p:cNvPr>
                  <p:cNvSpPr/>
                  <p:nvPr/>
                </p:nvSpPr>
                <p:spPr>
                  <a:xfrm>
                    <a:off x="10426701" y="3799236"/>
                    <a:ext cx="367820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26701" y="3799236"/>
                    <a:ext cx="367820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E2B16C20-9BF3-4239-8339-65B2FCB57407}"/>
                      </a:ext>
                    </a:extLst>
                  </p:cNvPr>
                  <p:cNvSpPr/>
                  <p:nvPr/>
                </p:nvSpPr>
                <p:spPr>
                  <a:xfrm>
                    <a:off x="9203805" y="4776534"/>
                    <a:ext cx="45692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1" name="矩形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3805" y="4776534"/>
                    <a:ext cx="456920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415F68D4-C3E1-4A00-BD84-FFDBDEE31C1D}"/>
                      </a:ext>
                    </a:extLst>
                  </p:cNvPr>
                  <p:cNvSpPr/>
                  <p:nvPr/>
                </p:nvSpPr>
                <p:spPr>
                  <a:xfrm>
                    <a:off x="9208833" y="5060507"/>
                    <a:ext cx="45692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2" name="矩形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8833" y="5060507"/>
                    <a:ext cx="456920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27A4EB8-3218-44B4-B98B-26B47C10F154}"/>
                      </a:ext>
                    </a:extLst>
                  </p:cNvPr>
                  <p:cNvSpPr/>
                  <p:nvPr/>
                </p:nvSpPr>
                <p:spPr>
                  <a:xfrm>
                    <a:off x="9205090" y="5351628"/>
                    <a:ext cx="45692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3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5090" y="5351628"/>
                    <a:ext cx="456920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9CC499D2-D544-456B-A7A8-E27B5E4AB423}"/>
                      </a:ext>
                    </a:extLst>
                  </p:cNvPr>
                  <p:cNvSpPr/>
                  <p:nvPr/>
                </p:nvSpPr>
                <p:spPr>
                  <a:xfrm>
                    <a:off x="9200062" y="5628452"/>
                    <a:ext cx="45692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34" name="矩形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0062" y="5628452"/>
                    <a:ext cx="456920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CDB8C186-7381-4D9B-B0B6-6C6DDBC04257}"/>
                      </a:ext>
                    </a:extLst>
                  </p:cNvPr>
                  <p:cNvSpPr/>
                  <p:nvPr/>
                </p:nvSpPr>
                <p:spPr>
                  <a:xfrm>
                    <a:off x="11231791" y="5175213"/>
                    <a:ext cx="38266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矩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31791" y="5175213"/>
                    <a:ext cx="382669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6AE1AFA-B4D3-415F-A088-7A1311090806}"/>
                </a:ext>
              </a:extLst>
            </p:cNvPr>
            <p:cNvSpPr txBox="1"/>
            <p:nvPr/>
          </p:nvSpPr>
          <p:spPr>
            <a:xfrm>
              <a:off x="1339295" y="3914646"/>
              <a:ext cx="761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MUX</a:t>
              </a:r>
              <a:endParaRPr lang="zh-CN" altLang="en-US" sz="2000" b="1" dirty="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C7C6B-E432-4216-B3BB-EA93FCFD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02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00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8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【</a:t>
                </a:r>
                <a:r>
                  <a:rPr lang="zh-CN" altLang="en-US" sz="38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例</a:t>
                </a:r>
                <a:r>
                  <a:rPr lang="en-US" altLang="zh-CN" sz="38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2】</a:t>
                </a:r>
                <a:r>
                  <a:rPr lang="zh-CN" altLang="en-US" sz="3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en-US" altLang="zh-CN" sz="3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8:1</a:t>
                </a:r>
                <a:r>
                  <a:rPr lang="en-US" altLang="zh-CN" sz="3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MUX</a:t>
                </a:r>
                <a:r>
                  <a:rPr lang="zh-CN" altLang="en-US" sz="3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实现函数</a:t>
                </a:r>
                <a:r>
                  <a:rPr lang="zh-CN" altLang="en-US" sz="3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3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38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CN" sz="38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endParaRPr lang="zh-CN" altLang="en-US" sz="380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00000"/>
              </a:xfrm>
              <a:blipFill>
                <a:blip r:embed="rId2"/>
                <a:stretch>
                  <a:fillRect t="-4730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611D57-F290-4B5A-AF76-CD6A872FEAB1}"/>
              </a:ext>
            </a:extLst>
          </p:cNvPr>
          <p:cNvGrpSpPr/>
          <p:nvPr/>
        </p:nvGrpSpPr>
        <p:grpSpPr>
          <a:xfrm>
            <a:off x="3799419" y="1820561"/>
            <a:ext cx="7170109" cy="4283525"/>
            <a:chOff x="3799419" y="1820561"/>
            <a:chExt cx="7170109" cy="428352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F33A3FE-2DFD-4C27-8757-09B76DFBBF57}"/>
                </a:ext>
              </a:extLst>
            </p:cNvPr>
            <p:cNvGrpSpPr/>
            <p:nvPr/>
          </p:nvGrpSpPr>
          <p:grpSpPr>
            <a:xfrm>
              <a:off x="3799419" y="1954283"/>
              <a:ext cx="3318164" cy="3978621"/>
              <a:chOff x="1669473" y="2004751"/>
              <a:chExt cx="3318164" cy="3978621"/>
            </a:xfrm>
          </p:grpSpPr>
          <p:pic>
            <p:nvPicPr>
              <p:cNvPr id="5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669473" y="2004751"/>
                <a:ext cx="3318164" cy="39786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3C8E0E1-A0F8-449B-A7CA-7C14BC53F465}"/>
                  </a:ext>
                </a:extLst>
              </p:cNvPr>
              <p:cNvSpPr/>
              <p:nvPr/>
            </p:nvSpPr>
            <p:spPr>
              <a:xfrm>
                <a:off x="1869989" y="2158314"/>
                <a:ext cx="2092411" cy="49427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6D076F3-993E-4AB8-82E7-0D125B2EC17B}"/>
                </a:ext>
              </a:extLst>
            </p:cNvPr>
            <p:cNvGrpSpPr/>
            <p:nvPr/>
          </p:nvGrpSpPr>
          <p:grpSpPr>
            <a:xfrm>
              <a:off x="8392582" y="1820561"/>
              <a:ext cx="2576946" cy="4283525"/>
              <a:chOff x="7405254" y="1820561"/>
              <a:chExt cx="2576946" cy="4283525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9F15963B-9F3D-4CE7-8147-5A7F0706F1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405254" y="1884036"/>
                <a:ext cx="2576946" cy="422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053A87A8-784D-4FA9-941A-3820F6CE0C63}"/>
                      </a:ext>
                    </a:extLst>
                  </p:cNvPr>
                  <p:cNvSpPr txBox="1"/>
                  <p:nvPr/>
                </p:nvSpPr>
                <p:spPr>
                  <a:xfrm>
                    <a:off x="7498080" y="2266604"/>
                    <a:ext cx="49885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b="1"/>
                  </a:p>
                </p:txBody>
              </p:sp>
            </mc:Choice>
            <mc:Fallback xmlns="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053A87A8-784D-4FA9-941A-3820F6CE0C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8080" y="2266604"/>
                    <a:ext cx="498855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7262D88-BBC2-4BE9-9DC3-DC62FA82909B}"/>
                      </a:ext>
                    </a:extLst>
                  </p:cNvPr>
                  <p:cNvSpPr txBox="1"/>
                  <p:nvPr/>
                </p:nvSpPr>
                <p:spPr>
                  <a:xfrm>
                    <a:off x="7498079" y="5580866"/>
                    <a:ext cx="49885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zh-CN" altLang="en-US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D7262D88-BBC2-4BE9-9DC3-DC62FA8290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8079" y="5580866"/>
                    <a:ext cx="498855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50FAF7D-FC9A-498A-9FFB-7CD1C38087AA}"/>
                  </a:ext>
                </a:extLst>
              </p:cNvPr>
              <p:cNvSpPr/>
              <p:nvPr/>
            </p:nvSpPr>
            <p:spPr>
              <a:xfrm>
                <a:off x="8484973" y="1820561"/>
                <a:ext cx="1105517" cy="378941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E09B2241-5B74-4817-BB0E-9AF940713B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644" t="8113" r="9774"/>
          <a:stretch/>
        </p:blipFill>
        <p:spPr bwMode="auto">
          <a:xfrm>
            <a:off x="927889" y="2055217"/>
            <a:ext cx="1458085" cy="387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F4B664-8486-487F-A1E7-405F99CF7AA4}"/>
              </a:ext>
            </a:extLst>
          </p:cNvPr>
          <p:cNvSpPr txBox="1"/>
          <p:nvPr/>
        </p:nvSpPr>
        <p:spPr>
          <a:xfrm>
            <a:off x="4563722" y="92509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风马牛不相及？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64E9DD0-8B66-463B-921D-32F99C61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89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标题 1">
                <a:extLst>
                  <a:ext uri="{FF2B5EF4-FFF2-40B4-BE49-F238E27FC236}">
                    <a16:creationId xmlns:a16="http://schemas.microsoft.com/office/drawing/2014/main" id="{A091AFD8-89C0-43A1-8DA5-D57CC37554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3092"/>
                <a:ext cx="12192000" cy="900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8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【</a:t>
                </a:r>
                <a:r>
                  <a:rPr lang="zh-CN" altLang="en-US" sz="38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例</a:t>
                </a:r>
                <a:r>
                  <a:rPr lang="en-US" altLang="zh-CN" sz="38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en-US" altLang="zh-CN" sz="3800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’</a:t>
                </a:r>
                <a:r>
                  <a:rPr lang="en-US" altLang="zh-CN" sz="38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】</a:t>
                </a:r>
                <a:r>
                  <a:rPr lang="zh-CN" altLang="en-US" sz="3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en-US" altLang="zh-CN" sz="3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4:1</a:t>
                </a:r>
                <a:r>
                  <a:rPr lang="en-US" altLang="zh-CN" sz="3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MUX</a:t>
                </a:r>
                <a:r>
                  <a:rPr lang="zh-CN" altLang="en-US" sz="3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实现函数 </a:t>
                </a:r>
                <a14:m>
                  <m:oMath xmlns:m="http://schemas.openxmlformats.org/officeDocument/2006/math"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3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38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CN" sz="38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endParaRPr lang="zh-CN" altLang="en-US" sz="3800" dirty="0"/>
              </a:p>
            </p:txBody>
          </p:sp>
        </mc:Choice>
        <mc:Fallback xmlns="">
          <p:sp>
            <p:nvSpPr>
              <p:cNvPr id="12" name="标题 1">
                <a:extLst>
                  <a:ext uri="{FF2B5EF4-FFF2-40B4-BE49-F238E27FC236}">
                    <a16:creationId xmlns:a16="http://schemas.microsoft.com/office/drawing/2014/main" id="{A091AFD8-89C0-43A1-8DA5-D57CC3755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3092"/>
                <a:ext cx="12192000" cy="900000"/>
              </a:xfrm>
              <a:blipFill>
                <a:blip r:embed="rId3"/>
                <a:stretch>
                  <a:fillRect t="-4730" b="-11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03460378-0356-4821-BB1A-C6808FAC69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992" t="1802" b="7510"/>
          <a:stretch/>
        </p:blipFill>
        <p:spPr bwMode="auto">
          <a:xfrm>
            <a:off x="10472653" y="2278493"/>
            <a:ext cx="1369047" cy="207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573C804-D689-43EE-AFE5-8891AC1A59FF}"/>
              </a:ext>
            </a:extLst>
          </p:cNvPr>
          <p:cNvGrpSpPr/>
          <p:nvPr/>
        </p:nvGrpSpPr>
        <p:grpSpPr>
          <a:xfrm>
            <a:off x="1043088" y="2242217"/>
            <a:ext cx="8497720" cy="3526475"/>
            <a:chOff x="1043088" y="2242217"/>
            <a:chExt cx="8497720" cy="352647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DE93523-0049-4342-9F33-352F8C987C35}"/>
                </a:ext>
              </a:extLst>
            </p:cNvPr>
            <p:cNvGrpSpPr/>
            <p:nvPr/>
          </p:nvGrpSpPr>
          <p:grpSpPr>
            <a:xfrm>
              <a:off x="1043088" y="2404348"/>
              <a:ext cx="5284398" cy="3364344"/>
              <a:chOff x="1418946" y="1517997"/>
              <a:chExt cx="5284398" cy="3364344"/>
            </a:xfrm>
          </p:grpSpPr>
          <p:pic>
            <p:nvPicPr>
              <p:cNvPr id="6" name="Picture 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18946" y="1517997"/>
                <a:ext cx="5284398" cy="3364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F09816E-622B-4E58-8CA9-8D354BAECA53}"/>
                  </a:ext>
                </a:extLst>
              </p:cNvPr>
              <p:cNvSpPr/>
              <p:nvPr/>
            </p:nvSpPr>
            <p:spPr>
              <a:xfrm>
                <a:off x="4695568" y="1614615"/>
                <a:ext cx="1079156" cy="397651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47E5A04-41AB-42BD-B8FE-E6D86CDC6865}"/>
                  </a:ext>
                </a:extLst>
              </p:cNvPr>
              <p:cNvSpPr/>
              <p:nvPr/>
            </p:nvSpPr>
            <p:spPr>
              <a:xfrm>
                <a:off x="2883597" y="1590967"/>
                <a:ext cx="1183987" cy="32913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7C002DF-4415-4A7F-AB3D-57F364028F46}"/>
                </a:ext>
              </a:extLst>
            </p:cNvPr>
            <p:cNvGrpSpPr/>
            <p:nvPr/>
          </p:nvGrpSpPr>
          <p:grpSpPr>
            <a:xfrm>
              <a:off x="7051980" y="2242217"/>
              <a:ext cx="2488828" cy="2306735"/>
              <a:chOff x="7427838" y="1355866"/>
              <a:chExt cx="2488828" cy="230673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97BD4783-BBF6-43C0-81F6-6D588501CDEC}"/>
                  </a:ext>
                </a:extLst>
              </p:cNvPr>
              <p:cNvGrpSpPr/>
              <p:nvPr/>
            </p:nvGrpSpPr>
            <p:grpSpPr>
              <a:xfrm>
                <a:off x="7427838" y="1355866"/>
                <a:ext cx="2488828" cy="2306735"/>
                <a:chOff x="6308390" y="1431506"/>
                <a:chExt cx="2488828" cy="2306735"/>
              </a:xfrm>
            </p:grpSpPr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2CA1D775-8AE7-4AA6-88A8-1B7D7D0042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308390" y="1431506"/>
                  <a:ext cx="2488828" cy="22887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D1179C86-D2C6-42AB-841F-88525D8632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62026" y="3338131"/>
                      <a:ext cx="40908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oMath>
                        </m:oMathPara>
                      </a14:m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D1179C86-D2C6-42AB-841F-88525D8632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62026" y="3338131"/>
                      <a:ext cx="409086" cy="4001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EE26DD1-0D79-4CBE-8896-79895578CC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62026" y="2576245"/>
                      <a:ext cx="40908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文本框 16">
                      <a:extLst>
                        <a:ext uri="{FF2B5EF4-FFF2-40B4-BE49-F238E27FC236}">
                          <a16:creationId xmlns:a16="http://schemas.microsoft.com/office/drawing/2014/main" id="{BEE26DD1-0D79-4CBE-8896-79895578CC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62026" y="2576245"/>
                      <a:ext cx="409086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4EAC617-59D8-4070-8A9B-8DD16AF7E2F1}"/>
                  </a:ext>
                </a:extLst>
              </p:cNvPr>
              <p:cNvSpPr/>
              <p:nvPr/>
            </p:nvSpPr>
            <p:spPr>
              <a:xfrm>
                <a:off x="8740345" y="1392142"/>
                <a:ext cx="772689" cy="397651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5C2FD5-B570-49B2-A088-92F5DDAD518A}"/>
                </a:ext>
              </a:extLst>
            </p:cNvPr>
            <p:cNvSpPr txBox="1"/>
            <p:nvPr/>
          </p:nvSpPr>
          <p:spPr>
            <a:xfrm rot="20351163">
              <a:off x="3866100" y="4936484"/>
              <a:ext cx="271421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8</a:t>
              </a:r>
              <a:r>
                <a:rPr lang="zh-CN" altLang="en-US" sz="2400" dirty="0"/>
                <a:t>输入</a:t>
              </a:r>
              <a:r>
                <a:rPr lang="zh-CN" altLang="en-US" sz="2400" b="1" dirty="0"/>
                <a:t>压缩</a:t>
              </a:r>
              <a:r>
                <a:rPr lang="zh-CN" altLang="en-US" sz="2400" dirty="0"/>
                <a:t>为</a:t>
              </a:r>
              <a:r>
                <a:rPr lang="en-US" altLang="zh-CN" sz="2400" dirty="0"/>
                <a:t>4</a:t>
              </a:r>
              <a:r>
                <a:rPr lang="zh-CN" altLang="en-US" sz="2400" dirty="0"/>
                <a:t>输入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BBEEF2-DDA5-4BA1-93DB-B849999D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3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" b="660"/>
          <a:stretch/>
        </p:blipFill>
        <p:spPr bwMode="auto">
          <a:xfrm>
            <a:off x="7466666" y="3477862"/>
            <a:ext cx="3180766" cy="3203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4200" y="4611332"/>
                <a:ext cx="34310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𝛴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>
                          <a:solidFill>
                            <a:schemeClr val="tx1"/>
                          </a:solidFill>
                          <a:latin typeface="Cambria Math"/>
                        </a:rPr>
                        <m:t>(1,2,6,7)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00" y="4611332"/>
                <a:ext cx="3431004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561491" y="900001"/>
                <a:ext cx="10997682" cy="242797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lnSpc>
                    <a:spcPct val="150000"/>
                  </a:lnSpc>
                  <a:spcBef>
                    <a:spcPts val="0"/>
                  </a:spcBef>
                  <a:buSzPct val="100000"/>
                  <a:buFont typeface="+mj-lt"/>
                  <a:buAutoNum type="alphaLcParenR"/>
                </a:pPr>
                <a:r>
                  <a:rPr lang="zh-CN" altLang="en-US" sz="2400" dirty="0"/>
                  <a:t>根据</a:t>
                </a:r>
                <a:r>
                  <a:rPr lang="zh-CN" altLang="en-US" sz="2400" b="1" dirty="0"/>
                  <a:t>函数式</a:t>
                </a:r>
                <a:r>
                  <a:rPr lang="zh-CN" altLang="en-US" sz="2400" dirty="0"/>
                  <a:t>列出</a:t>
                </a:r>
                <a:r>
                  <a:rPr lang="zh-CN" altLang="en-US" sz="2400" b="1" dirty="0"/>
                  <a:t>真值表</a:t>
                </a:r>
                <a:r>
                  <a:rPr lang="zh-CN" altLang="en-US" sz="2400" dirty="0"/>
                  <a:t>；</a:t>
                </a:r>
                <a:endParaRPr lang="en-US" altLang="zh-CN" sz="2400" dirty="0"/>
              </a:p>
              <a:p>
                <a:pPr marL="514350" indent="-514350">
                  <a:lnSpc>
                    <a:spcPct val="150000"/>
                  </a:lnSpc>
                  <a:spcBef>
                    <a:spcPts val="0"/>
                  </a:spcBef>
                  <a:buSzPct val="100000"/>
                  <a:buFont typeface="+mj-lt"/>
                  <a:buAutoNum type="alphaLcParenR"/>
                </a:pPr>
                <a:r>
                  <a:rPr lang="zh-CN" altLang="en-US" sz="2400" dirty="0"/>
                  <a:t>真值表中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sz="2400" dirty="0"/>
                  <a:t>个变量用作数据选择器的</a:t>
                </a:r>
                <a:r>
                  <a:rPr lang="zh-CN" altLang="en-US" sz="2400" b="1" dirty="0"/>
                  <a:t>选择输入</a:t>
                </a:r>
                <a:r>
                  <a:rPr lang="zh-CN" altLang="en-US" sz="2400" dirty="0"/>
                  <a:t>；</a:t>
                </a:r>
                <a:endParaRPr lang="en-US" altLang="zh-CN" sz="2400" dirty="0"/>
              </a:p>
              <a:p>
                <a:pPr marL="514350" indent="-514350">
                  <a:lnSpc>
                    <a:spcPct val="150000"/>
                  </a:lnSpc>
                  <a:spcBef>
                    <a:spcPts val="0"/>
                  </a:spcBef>
                  <a:buSzPct val="100000"/>
                  <a:buFont typeface="+mj-lt"/>
                  <a:buAutoNum type="alphaLcParenR"/>
                </a:pPr>
                <a:r>
                  <a:rPr lang="zh-CN" altLang="en-US" sz="2400" dirty="0"/>
                  <a:t>将函数输出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/>
                      </a:rPr>
                      <m:t>𝑭</m:t>
                    </m:r>
                  </m:oMath>
                </a14:m>
                <a:r>
                  <a:rPr lang="zh-CN" altLang="en-US" sz="2400" dirty="0"/>
                  <a:t>当作</a:t>
                </a:r>
                <a:r>
                  <a:rPr lang="zh-CN" altLang="en-US" sz="2400" b="1" dirty="0"/>
                  <a:t>最后一个变量</a:t>
                </a:r>
                <a:r>
                  <a:rPr lang="zh-CN" altLang="en-US" sz="2400" dirty="0"/>
                  <a:t>的函数，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𝐹</m:t>
                    </m:r>
                  </m:oMath>
                </a14:m>
                <a:r>
                  <a:rPr lang="zh-CN" altLang="en-US" sz="2400" dirty="0"/>
                  <a:t>可能是：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0</a:t>
                </a:r>
                <a:r>
                  <a:rPr lang="zh-CN" altLang="en-US" sz="2400" dirty="0"/>
                  <a:t>、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1</a:t>
                </a:r>
                <a:r>
                  <a:rPr lang="zh-CN" altLang="en-US" sz="2400" dirty="0"/>
                  <a:t>、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原变量</a:t>
                </a:r>
                <a:r>
                  <a:rPr lang="zh-CN" altLang="en-US" sz="2400" dirty="0"/>
                  <a:t>、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反变量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514350" indent="-514350">
                  <a:lnSpc>
                    <a:spcPct val="150000"/>
                  </a:lnSpc>
                  <a:spcBef>
                    <a:spcPts val="0"/>
                  </a:spcBef>
                  <a:buSzPct val="100000"/>
                  <a:buFont typeface="+mj-lt"/>
                  <a:buAutoNum type="alphaLcParenR"/>
                </a:pPr>
                <a:r>
                  <a:rPr lang="zh-CN" altLang="en-US" sz="2400" dirty="0"/>
                  <a:t>将这些值以正确的顺序加到</a:t>
                </a:r>
                <a:r>
                  <a:rPr lang="en-US" altLang="zh-CN" sz="2400" dirty="0"/>
                  <a:t>MUX</a:t>
                </a:r>
                <a:r>
                  <a:rPr lang="zh-CN" altLang="en-US" sz="2400" dirty="0"/>
                  <a:t>的输入端。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61491" y="900001"/>
                <a:ext cx="10997682" cy="2427978"/>
              </a:xfrm>
              <a:blipFill>
                <a:blip r:embed="rId4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2">
            <a:extLst>
              <a:ext uri="{FF2B5EF4-FFF2-40B4-BE49-F238E27FC236}">
                <a16:creationId xmlns:a16="http://schemas.microsoft.com/office/drawing/2014/main" id="{466EFD87-5FC7-411C-BBBB-5414854F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spc="300" dirty="0"/>
              <a:t>用</a:t>
            </a:r>
            <a:r>
              <a:rPr lang="zh-CN" altLang="en-US" sz="4000" b="1" spc="300" dirty="0"/>
              <a:t>复用器</a:t>
            </a:r>
            <a:r>
              <a:rPr lang="zh-CN" altLang="en-US" sz="4000" spc="300" dirty="0"/>
              <a:t>实现</a:t>
            </a:r>
            <a:r>
              <a:rPr lang="zh-CN" altLang="en-US" sz="4000" b="1" spc="3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任意</a:t>
            </a:r>
            <a:r>
              <a:rPr lang="zh-CN" altLang="en-US" sz="4000" spc="300" dirty="0"/>
              <a:t>一个布尔函数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D934DE-34E7-4948-ACC0-8493C863103C}"/>
              </a:ext>
            </a:extLst>
          </p:cNvPr>
          <p:cNvGrpSpPr/>
          <p:nvPr/>
        </p:nvGrpSpPr>
        <p:grpSpPr>
          <a:xfrm>
            <a:off x="4168093" y="3358238"/>
            <a:ext cx="2692712" cy="3355316"/>
            <a:chOff x="3859553" y="3373576"/>
            <a:chExt cx="2692712" cy="335531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11EF881-8E0B-4661-A24F-02F91AA4E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59553" y="3373576"/>
              <a:ext cx="2692712" cy="335531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 bwMode="auto">
            <a:xfrm>
              <a:off x="5637865" y="3801963"/>
              <a:ext cx="819033" cy="2879671"/>
            </a:xfrm>
            <a:prstGeom prst="rect">
              <a:avLst/>
            </a:prstGeom>
            <a:solidFill>
              <a:srgbClr val="00E4A8">
                <a:alpha val="20000"/>
              </a:srgbClr>
            </a:solidFill>
            <a:ln w="9525" cap="flat" cmpd="sng" algn="ctr">
              <a:solidFill>
                <a:srgbClr val="000000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F071A9-8F8C-47E4-9CD0-4FD43EC0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92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复 用 器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2C3EAB-8C6F-4F8D-A253-90A6CA60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5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547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0" y="0"/>
                <a:ext cx="12192000" cy="9000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练习</a:t>
                </a:r>
                <a:r>
                  <a:rPr lang="en-US" altLang="zh-CN" sz="32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3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en-US" altLang="zh-CN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8x1</a:t>
                </a: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复用器实现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/>
                      </a:rPr>
                      <m:t>𝑭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/>
                          </a:rPr>
                          <m:t>𝑨</m:t>
                        </m:r>
                        <m:r>
                          <a:rPr lang="en-US" altLang="zh-CN" sz="2800" b="1" i="1">
                            <a:latin typeface="Cambria Math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/>
                          </a:rPr>
                          <m:t>𝑩</m:t>
                        </m:r>
                        <m:r>
                          <a:rPr lang="en-US" altLang="zh-CN" sz="2800" b="1" i="1">
                            <a:latin typeface="Cambria Math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/>
                          </a:rPr>
                          <m:t>𝑪</m:t>
                        </m:r>
                        <m:r>
                          <a:rPr lang="en-US" altLang="zh-CN" sz="2800" b="1" i="1">
                            <a:latin typeface="Cambria Math"/>
                          </a:rPr>
                          <m:t>,</m:t>
                        </m:r>
                        <m:r>
                          <a:rPr lang="en-US" altLang="zh-CN" sz="2800" b="1" i="1">
                            <a:latin typeface="Cambria Math"/>
                          </a:rPr>
                          <m:t>𝑫</m:t>
                        </m:r>
                      </m:e>
                    </m:d>
                    <m:r>
                      <a:rPr lang="en-US" altLang="zh-CN" sz="2800" b="1" i="1">
                        <a:latin typeface="Cambria Math"/>
                      </a:rPr>
                      <m:t>=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altLang="zh-CN" sz="2800" b="1" i="1">
                        <a:latin typeface="Cambria Math"/>
                      </a:rPr>
                      <m:t>(</m:t>
                    </m:r>
                    <m:r>
                      <a:rPr lang="en-US" altLang="zh-CN" sz="2800" b="1" i="1"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latin typeface="Cambria Math"/>
                      </a:rPr>
                      <m:t>𝟑</m:t>
                    </m:r>
                    <m:r>
                      <a:rPr lang="en-US" altLang="zh-CN" sz="2800" b="1" i="1"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latin typeface="Cambria Math"/>
                      </a:rPr>
                      <m:t>𝟒</m:t>
                    </m:r>
                    <m:r>
                      <a:rPr lang="en-US" altLang="zh-CN" sz="2800" b="1" i="1"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latin typeface="Cambria Math"/>
                      </a:rPr>
                      <m:t>𝟏𝟏</m:t>
                    </m:r>
                    <m:r>
                      <a:rPr lang="en-US" altLang="zh-CN" sz="2800" b="1" i="1"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latin typeface="Cambria Math"/>
                      </a:rPr>
                      <m:t>𝟏𝟐</m:t>
                    </m:r>
                    <m:r>
                      <a:rPr lang="en-US" altLang="zh-CN" sz="2800" b="1" i="1"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latin typeface="Cambria Math"/>
                      </a:rPr>
                      <m:t>𝟏𝟑</m:t>
                    </m:r>
                    <m:r>
                      <a:rPr lang="en-US" altLang="zh-CN" sz="2800" b="1" i="1"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latin typeface="Cambria Math"/>
                      </a:rPr>
                      <m:t>𝟏𝟒</m:t>
                    </m:r>
                    <m:r>
                      <a:rPr lang="en-US" altLang="zh-CN" sz="2800" b="1" i="1"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latin typeface="Cambria Math"/>
                      </a:rPr>
                      <m:t>𝟏𝟓</m:t>
                    </m:r>
                    <m:r>
                      <a:rPr lang="en-US" altLang="zh-CN" sz="2800" b="1" i="1">
                        <a:latin typeface="Cambria Math"/>
                      </a:rPr>
                      <m:t>)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054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00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C9DF091C-E7F4-41AD-856E-496ED7D12859}"/>
              </a:ext>
            </a:extLst>
          </p:cNvPr>
          <p:cNvGrpSpPr/>
          <p:nvPr/>
        </p:nvGrpSpPr>
        <p:grpSpPr>
          <a:xfrm>
            <a:off x="1953023" y="1015005"/>
            <a:ext cx="8786502" cy="5737974"/>
            <a:chOff x="1953023" y="1015005"/>
            <a:chExt cx="8786502" cy="57379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1AC8B23-1733-4E7D-BA3C-F0DE9DC95F0C}"/>
                </a:ext>
              </a:extLst>
            </p:cNvPr>
            <p:cNvGrpSpPr/>
            <p:nvPr/>
          </p:nvGrpSpPr>
          <p:grpSpPr>
            <a:xfrm>
              <a:off x="1953023" y="1034360"/>
              <a:ext cx="2820929" cy="5718619"/>
              <a:chOff x="488861" y="1104573"/>
              <a:chExt cx="2820929" cy="571861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6C13C77-CEC1-4367-82E7-B187ACC02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861" y="1104574"/>
                <a:ext cx="2820929" cy="5718618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 bwMode="auto">
              <a:xfrm>
                <a:off x="1719058" y="1104573"/>
                <a:ext cx="1444877" cy="5616901"/>
              </a:xfrm>
              <a:prstGeom prst="rect">
                <a:avLst/>
              </a:prstGeom>
              <a:solidFill>
                <a:srgbClr val="00E4A8">
                  <a:alpha val="20000"/>
                </a:srgbClr>
              </a:solidFill>
              <a:ln w="9525" cap="flat" cmpd="sng" algn="ctr">
                <a:solidFill>
                  <a:srgbClr val="000000">
                    <a:alpha val="2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524752A-6437-44A9-8319-AE9CEEB2A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06543" y="1015005"/>
              <a:ext cx="5132982" cy="5655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896F3F-A701-49B9-9D98-AC377AB7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35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64187"/>
              </p:ext>
            </p:extLst>
          </p:nvPr>
        </p:nvGraphicFramePr>
        <p:xfrm>
          <a:off x="283682" y="1086500"/>
          <a:ext cx="6560293" cy="526985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90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8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4913"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 </a:t>
                      </a:r>
                      <a:r>
                        <a:rPr lang="zh-CN" altLang="en-US" sz="2400" b="1" dirty="0"/>
                        <a:t>芯片代号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功能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zh-CN" altLang="en-US" sz="2400" b="1" dirty="0"/>
                        <a:t>输出</a:t>
                      </a:r>
                    </a:p>
                  </a:txBody>
                  <a:tcPr marL="87549" marR="87549" marT="43774" marB="4377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altLang="zh-CN" sz="2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/>
                        <a:t>74157</a:t>
                      </a:r>
                      <a:endParaRPr lang="en-US" altLang="zh-CN" sz="2400" dirty="0"/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四</a:t>
                      </a:r>
                      <a:r>
                        <a:rPr lang="en-US" altLang="zh-CN" sz="2400"/>
                        <a:t>2</a:t>
                      </a:r>
                      <a:r>
                        <a:rPr lang="zh-CN" altLang="en-US" sz="2400"/>
                        <a:t>选</a:t>
                      </a:r>
                      <a:r>
                        <a:rPr lang="en-US" altLang="zh-CN" sz="2400"/>
                        <a:t>1</a:t>
                      </a:r>
                      <a:r>
                        <a:rPr lang="zh-CN" altLang="en-US" sz="2400"/>
                        <a:t>复用器</a:t>
                      </a:r>
                      <a:endParaRPr lang="zh-CN" altLang="en-US" sz="2400" dirty="0"/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原变量</a:t>
                      </a:r>
                    </a:p>
                  </a:txBody>
                  <a:tcPr marL="87549" marR="87549" marT="43774" marB="4377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/>
                        <a:t>74158</a:t>
                      </a:r>
                      <a:endParaRPr lang="en-US" altLang="zh-CN" sz="2400" dirty="0"/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四</a:t>
                      </a:r>
                      <a:r>
                        <a:rPr lang="en-US" altLang="zh-CN" sz="2400" dirty="0"/>
                        <a:t>2</a:t>
                      </a:r>
                      <a:r>
                        <a:rPr lang="zh-CN" altLang="en-US" sz="2400" dirty="0"/>
                        <a:t>选</a:t>
                      </a:r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复用器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反变量</a:t>
                      </a:r>
                    </a:p>
                  </a:txBody>
                  <a:tcPr marL="87549" marR="87549" marT="43774" marB="4377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74153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rgbClr val="FF0000"/>
                          </a:solidFill>
                        </a:rPr>
                        <a:t>双</a:t>
                      </a:r>
                      <a:r>
                        <a:rPr lang="en-US" altLang="zh-CN" sz="2400" b="1" dirty="0"/>
                        <a:t>4</a:t>
                      </a:r>
                      <a:r>
                        <a:rPr lang="zh-CN" altLang="en-US" sz="2400" b="1" dirty="0"/>
                        <a:t>选</a:t>
                      </a:r>
                      <a:r>
                        <a:rPr lang="en-US" altLang="zh-CN" sz="2400" b="1" dirty="0"/>
                        <a:t>1</a:t>
                      </a:r>
                      <a:r>
                        <a:rPr lang="zh-CN" altLang="en-US" sz="2400" b="1" dirty="0"/>
                        <a:t>复用器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/>
                        <a:t>原变量</a:t>
                      </a:r>
                    </a:p>
                  </a:txBody>
                  <a:tcPr marL="87549" marR="87549" marT="43774" marB="4377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b="0"/>
                        <a:t>74352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/>
                        <a:t>双</a:t>
                      </a:r>
                      <a:r>
                        <a:rPr lang="en-US" altLang="zh-CN" sz="2400" b="0" dirty="0"/>
                        <a:t>4</a:t>
                      </a:r>
                      <a:r>
                        <a:rPr lang="zh-CN" altLang="en-US" sz="2400" b="0" dirty="0"/>
                        <a:t>选</a:t>
                      </a:r>
                      <a:r>
                        <a:rPr lang="en-US" altLang="zh-CN" sz="2400" b="0" dirty="0"/>
                        <a:t>1</a:t>
                      </a:r>
                      <a:r>
                        <a:rPr lang="zh-CN" altLang="en-US" sz="2400" b="0" dirty="0"/>
                        <a:t>复用器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反变量</a:t>
                      </a:r>
                    </a:p>
                  </a:txBody>
                  <a:tcPr marL="87549" marR="87549" marT="43774" marB="4377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74151A</a:t>
                      </a:r>
                      <a:endParaRPr lang="en-US" sz="2400" dirty="0"/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/>
                        <a:t>8</a:t>
                      </a:r>
                      <a:r>
                        <a:rPr lang="zh-CN" altLang="en-US" sz="2400"/>
                        <a:t>选</a:t>
                      </a:r>
                      <a:r>
                        <a:rPr lang="en-US" altLang="zh-CN" sz="2400"/>
                        <a:t>1</a:t>
                      </a:r>
                      <a:r>
                        <a:rPr lang="zh-CN" altLang="en-US" sz="2400"/>
                        <a:t>复用器</a:t>
                      </a:r>
                      <a:endParaRPr lang="zh-CN" altLang="en-US" sz="2400" dirty="0"/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原变量</a:t>
                      </a:r>
                      <a:r>
                        <a:rPr lang="en-US" altLang="zh-CN" sz="2400" dirty="0"/>
                        <a:t>/</a:t>
                      </a:r>
                      <a:r>
                        <a:rPr lang="zh-CN" altLang="en-US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反变量</a:t>
                      </a:r>
                    </a:p>
                  </a:txBody>
                  <a:tcPr marL="87549" marR="87549" marT="43774" marB="4377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2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/>
                        <a:t>74151</a:t>
                      </a:r>
                      <a:endParaRPr lang="en-US" altLang="zh-CN" sz="2400" dirty="0"/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/>
                        <a:t>8</a:t>
                      </a:r>
                      <a:r>
                        <a:rPr lang="zh-CN" altLang="en-US" sz="2400"/>
                        <a:t>选</a:t>
                      </a:r>
                      <a:r>
                        <a:rPr lang="en-US" altLang="zh-CN" sz="2400"/>
                        <a:t>1</a:t>
                      </a:r>
                      <a:r>
                        <a:rPr lang="zh-CN" altLang="en-US" sz="2400"/>
                        <a:t>复用器</a:t>
                      </a:r>
                      <a:endParaRPr lang="zh-CN" altLang="en-US" sz="2400" dirty="0"/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反变量</a:t>
                      </a:r>
                    </a:p>
                  </a:txBody>
                  <a:tcPr marL="87549" marR="87549" marT="43774" marB="4377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2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/>
                        <a:t>74150</a:t>
                      </a:r>
                      <a:endParaRPr lang="en-US" altLang="zh-CN" sz="2400" dirty="0"/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/>
                        <a:t>16</a:t>
                      </a:r>
                      <a:r>
                        <a:rPr lang="zh-CN" altLang="en-US" sz="2400"/>
                        <a:t>选</a:t>
                      </a:r>
                      <a:r>
                        <a:rPr lang="en-US" altLang="zh-CN" sz="2400"/>
                        <a:t>1</a:t>
                      </a:r>
                      <a:r>
                        <a:rPr lang="zh-CN" altLang="en-US" sz="2400"/>
                        <a:t>复用器</a:t>
                      </a:r>
                      <a:endParaRPr lang="zh-CN" altLang="en-US" sz="2400" dirty="0"/>
                    </a:p>
                  </a:txBody>
                  <a:tcPr marL="87549" marR="87549" marT="43774" marB="43774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反变量</a:t>
                      </a:r>
                    </a:p>
                  </a:txBody>
                  <a:tcPr marL="87549" marR="87549" marT="43774" marB="4377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标题 2">
            <a:extLst>
              <a:ext uri="{FF2B5EF4-FFF2-40B4-BE49-F238E27FC236}">
                <a16:creationId xmlns:a16="http://schemas.microsoft.com/office/drawing/2014/main" id="{D88FCD1A-C66C-41F9-9C32-B865EB61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/>
              <a:t>74</a:t>
            </a:r>
            <a:r>
              <a:rPr lang="zh-CN" altLang="en-US" sz="4000" dirty="0"/>
              <a:t>系列复用器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E881AA-A0A7-4035-B515-B76509954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 b="7642"/>
          <a:stretch/>
        </p:blipFill>
        <p:spPr bwMode="auto">
          <a:xfrm>
            <a:off x="7926693" y="899999"/>
            <a:ext cx="3612698" cy="28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42FDF554-FA06-43F8-B0AD-3759A9C67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65300"/>
              </p:ext>
            </p:extLst>
          </p:nvPr>
        </p:nvGraphicFramePr>
        <p:xfrm>
          <a:off x="7169345" y="3794335"/>
          <a:ext cx="4853112" cy="26031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06639">
                  <a:extLst>
                    <a:ext uri="{9D8B030D-6E8A-4147-A177-3AD203B41FA5}">
                      <a16:colId xmlns:a16="http://schemas.microsoft.com/office/drawing/2014/main" val="1195656574"/>
                    </a:ext>
                  </a:extLst>
                </a:gridCol>
                <a:gridCol w="606639">
                  <a:extLst>
                    <a:ext uri="{9D8B030D-6E8A-4147-A177-3AD203B41FA5}">
                      <a16:colId xmlns:a16="http://schemas.microsoft.com/office/drawing/2014/main" val="1942250055"/>
                    </a:ext>
                  </a:extLst>
                </a:gridCol>
                <a:gridCol w="606639">
                  <a:extLst>
                    <a:ext uri="{9D8B030D-6E8A-4147-A177-3AD203B41FA5}">
                      <a16:colId xmlns:a16="http://schemas.microsoft.com/office/drawing/2014/main" val="4227264675"/>
                    </a:ext>
                  </a:extLst>
                </a:gridCol>
                <a:gridCol w="606639">
                  <a:extLst>
                    <a:ext uri="{9D8B030D-6E8A-4147-A177-3AD203B41FA5}">
                      <a16:colId xmlns:a16="http://schemas.microsoft.com/office/drawing/2014/main" val="3089294317"/>
                    </a:ext>
                  </a:extLst>
                </a:gridCol>
                <a:gridCol w="606639">
                  <a:extLst>
                    <a:ext uri="{9D8B030D-6E8A-4147-A177-3AD203B41FA5}">
                      <a16:colId xmlns:a16="http://schemas.microsoft.com/office/drawing/2014/main" val="3682070777"/>
                    </a:ext>
                  </a:extLst>
                </a:gridCol>
                <a:gridCol w="606639">
                  <a:extLst>
                    <a:ext uri="{9D8B030D-6E8A-4147-A177-3AD203B41FA5}">
                      <a16:colId xmlns:a16="http://schemas.microsoft.com/office/drawing/2014/main" val="475182821"/>
                    </a:ext>
                  </a:extLst>
                </a:gridCol>
                <a:gridCol w="606639">
                  <a:extLst>
                    <a:ext uri="{9D8B030D-6E8A-4147-A177-3AD203B41FA5}">
                      <a16:colId xmlns:a16="http://schemas.microsoft.com/office/drawing/2014/main" val="2233591640"/>
                    </a:ext>
                  </a:extLst>
                </a:gridCol>
                <a:gridCol w="606639">
                  <a:extLst>
                    <a:ext uri="{9D8B030D-6E8A-4147-A177-3AD203B41FA5}">
                      <a16:colId xmlns:a16="http://schemas.microsoft.com/office/drawing/2014/main" val="1295325053"/>
                    </a:ext>
                  </a:extLst>
                </a:gridCol>
              </a:tblGrid>
              <a:tr h="433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CN" altLang="en-US" b="1" i="1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CN" altLang="en-US" b="1" i="1" dirty="0">
                        <a:latin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CN" altLang="en-US" b="1" i="1" baseline="-25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CN" altLang="en-US" b="1" i="1" baseline="-25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CN" altLang="en-US" b="1" i="1" baseline="-25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CN" altLang="en-US" b="1" i="1" baseline="-25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Cambria Math" panose="02040503050406030204" pitchFamily="18" charset="0"/>
                        </a:rPr>
                        <a:t>G</a:t>
                      </a:r>
                      <a:endParaRPr lang="zh-CN" altLang="en-US" b="1" i="1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zh-CN" altLang="en-US" b="1" i="1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7728767"/>
                  </a:ext>
                </a:extLst>
              </a:tr>
              <a:tr h="433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</a:t>
                      </a:r>
                      <a:endParaRPr lang="zh-CN" altLang="en-US" b="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b="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b="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b="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b="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b="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CN" altLang="en-US" b="0" i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CN" altLang="en-US" b="0" i="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83692"/>
                  </a:ext>
                </a:extLst>
              </a:tr>
              <a:tr h="433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CN" altLang="en-US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CN" altLang="en-US" b="1" i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CN" altLang="en-US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4247648"/>
                  </a:ext>
                </a:extLst>
              </a:tr>
              <a:tr h="433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CN" altLang="en-US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CN" altLang="en-US" b="1" i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CN" altLang="en-US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0247631"/>
                  </a:ext>
                </a:extLst>
              </a:tr>
              <a:tr h="433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CN" altLang="en-US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CN" altLang="en-US" i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CN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7225084"/>
                  </a:ext>
                </a:extLst>
              </a:tr>
              <a:tr h="43386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Cambria Math" panose="02040503050406030204" pitchFamily="18" charset="0"/>
                        </a:rPr>
                        <a:t>d</a:t>
                      </a:r>
                      <a:endParaRPr lang="zh-CN" altLang="en-US" i="1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CN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CN" altLang="en-US" i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altLang="zh-CN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CN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5034058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36FD65-C902-4B7D-9BDB-F15E5C83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782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C2870-E983-4144-9955-5ACCA9DF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3】</a:t>
            </a:r>
            <a:r>
              <a:rPr lang="zh-CN" altLang="en-US" dirty="0"/>
              <a:t>用一片</a:t>
            </a:r>
            <a:r>
              <a:rPr lang="en-US" altLang="zh-CN" b="1" dirty="0">
                <a:solidFill>
                  <a:schemeClr val="accent1"/>
                </a:solidFill>
              </a:rPr>
              <a:t>74153</a:t>
            </a:r>
            <a:r>
              <a:rPr lang="zh-CN" altLang="en-US" dirty="0"/>
              <a:t>实现下面两个函数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7F4BB0-998C-4762-B63D-93F5780BCE9D}"/>
                  </a:ext>
                </a:extLst>
              </p:cNvPr>
              <p:cNvSpPr txBox="1"/>
              <p:nvPr/>
            </p:nvSpPr>
            <p:spPr>
              <a:xfrm>
                <a:off x="5189078" y="946090"/>
                <a:ext cx="5012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(0,1,5,7,10,13,15)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7F4BB0-998C-4762-B63D-93F5780BC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78" y="946090"/>
                <a:ext cx="5012462" cy="369332"/>
              </a:xfrm>
              <a:prstGeom prst="rect">
                <a:avLst/>
              </a:prstGeom>
              <a:blipFill>
                <a:blip r:embed="rId2"/>
                <a:stretch>
                  <a:fillRect l="-852" r="-1825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CCE701C-0A8E-4AD9-AFB3-9E2898D82D03}"/>
                  </a:ext>
                </a:extLst>
              </p:cNvPr>
              <p:cNvSpPr txBox="1"/>
              <p:nvPr/>
            </p:nvSpPr>
            <p:spPr>
              <a:xfrm>
                <a:off x="0" y="946090"/>
                <a:ext cx="4889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(8,10,12,13,15)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CCE701C-0A8E-4AD9-AFB3-9E2898D8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6090"/>
                <a:ext cx="4889736" cy="369332"/>
              </a:xfrm>
              <a:prstGeom prst="rect">
                <a:avLst/>
              </a:prstGeom>
              <a:blipFill>
                <a:blip r:embed="rId3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4">
                <a:extLst>
                  <a:ext uri="{FF2B5EF4-FFF2-40B4-BE49-F238E27FC236}">
                    <a16:creationId xmlns:a16="http://schemas.microsoft.com/office/drawing/2014/main" id="{6BF3E848-2133-45B4-8622-23036AF940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583791"/>
                  </p:ext>
                </p:extLst>
              </p:nvPr>
            </p:nvGraphicFramePr>
            <p:xfrm>
              <a:off x="202108" y="1573770"/>
              <a:ext cx="4330623" cy="513245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6666">
                      <a:extLst>
                        <a:ext uri="{9D8B030D-6E8A-4147-A177-3AD203B41FA5}">
                          <a16:colId xmlns:a16="http://schemas.microsoft.com/office/drawing/2014/main" val="2219407839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848661335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667654825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907451416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797259233"/>
                        </a:ext>
                      </a:extLst>
                    </a:gridCol>
                    <a:gridCol w="1497293">
                      <a:extLst>
                        <a:ext uri="{9D8B030D-6E8A-4147-A177-3AD203B41FA5}">
                          <a16:colId xmlns:a16="http://schemas.microsoft.com/office/drawing/2014/main" val="3491046852"/>
                        </a:ext>
                      </a:extLst>
                    </a:gridCol>
                  </a:tblGrid>
                  <a:tr h="377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CN" altLang="en-US" sz="18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CN" altLang="en-US" sz="18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zh-CN" alt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</a:t>
                          </a:r>
                          <a:endParaRPr lang="zh-CN" alt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752668"/>
                      </a:ext>
                    </a:extLst>
                  </a:tr>
                  <a:tr h="1101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618715"/>
                      </a:ext>
                    </a:extLst>
                  </a:tr>
                  <a:tr h="1101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9438407"/>
                      </a:ext>
                    </a:extLst>
                  </a:tr>
                  <a:tr h="1101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4568467"/>
                      </a:ext>
                    </a:extLst>
                  </a:tr>
                  <a:tr h="1101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389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4">
                <a:extLst>
                  <a:ext uri="{FF2B5EF4-FFF2-40B4-BE49-F238E27FC236}">
                    <a16:creationId xmlns:a16="http://schemas.microsoft.com/office/drawing/2014/main" id="{6BF3E848-2133-45B4-8622-23036AF940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583791"/>
                  </p:ext>
                </p:extLst>
              </p:nvPr>
            </p:nvGraphicFramePr>
            <p:xfrm>
              <a:off x="202108" y="1573770"/>
              <a:ext cx="4330623" cy="513245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6666">
                      <a:extLst>
                        <a:ext uri="{9D8B030D-6E8A-4147-A177-3AD203B41FA5}">
                          <a16:colId xmlns:a16="http://schemas.microsoft.com/office/drawing/2014/main" val="2219407839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848661335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667654825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907451416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797259233"/>
                        </a:ext>
                      </a:extLst>
                    </a:gridCol>
                    <a:gridCol w="1497293">
                      <a:extLst>
                        <a:ext uri="{9D8B030D-6E8A-4147-A177-3AD203B41FA5}">
                          <a16:colId xmlns:a16="http://schemas.microsoft.com/office/drawing/2014/main" val="3491046852"/>
                        </a:ext>
                      </a:extLst>
                    </a:gridCol>
                  </a:tblGrid>
                  <a:tr h="377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CN" altLang="en-US" sz="18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CN" altLang="en-US" sz="18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zh-CN" alt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</a:t>
                          </a:r>
                          <a:endParaRPr lang="zh-CN" alt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400000" t="-9677" r="-265591" b="-12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75266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9024" t="-34872" r="-407" b="-30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8618715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9024" t="-134184" r="-407" b="-206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943840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456846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3898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4">
                <a:extLst>
                  <a:ext uri="{FF2B5EF4-FFF2-40B4-BE49-F238E27FC236}">
                    <a16:creationId xmlns:a16="http://schemas.microsoft.com/office/drawing/2014/main" id="{12096104-B39D-4E49-A099-0056B39F7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756511"/>
                  </p:ext>
                </p:extLst>
              </p:nvPr>
            </p:nvGraphicFramePr>
            <p:xfrm>
              <a:off x="4785327" y="1573770"/>
              <a:ext cx="3954766" cy="513245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6666">
                      <a:extLst>
                        <a:ext uri="{9D8B030D-6E8A-4147-A177-3AD203B41FA5}">
                          <a16:colId xmlns:a16="http://schemas.microsoft.com/office/drawing/2014/main" val="2219407839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848661335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667654825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907451416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797259233"/>
                        </a:ext>
                      </a:extLst>
                    </a:gridCol>
                    <a:gridCol w="1121436">
                      <a:extLst>
                        <a:ext uri="{9D8B030D-6E8A-4147-A177-3AD203B41FA5}">
                          <a16:colId xmlns:a16="http://schemas.microsoft.com/office/drawing/2014/main" val="3491046852"/>
                        </a:ext>
                      </a:extLst>
                    </a:gridCol>
                  </a:tblGrid>
                  <a:tr h="377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CN" altLang="en-US" sz="18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CN" altLang="en-US" sz="18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zh-CN" alt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</a:t>
                          </a:r>
                          <a:endParaRPr lang="zh-CN" alt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b="1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752668"/>
                      </a:ext>
                    </a:extLst>
                  </a:tr>
                  <a:tr h="1101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618715"/>
                      </a:ext>
                    </a:extLst>
                  </a:tr>
                  <a:tr h="1101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9438407"/>
                      </a:ext>
                    </a:extLst>
                  </a:tr>
                  <a:tr h="1101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4568467"/>
                      </a:ext>
                    </a:extLst>
                  </a:tr>
                  <a:tr h="11012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389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4">
                <a:extLst>
                  <a:ext uri="{FF2B5EF4-FFF2-40B4-BE49-F238E27FC236}">
                    <a16:creationId xmlns:a16="http://schemas.microsoft.com/office/drawing/2014/main" id="{12096104-B39D-4E49-A099-0056B39F79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756511"/>
                  </p:ext>
                </p:extLst>
              </p:nvPr>
            </p:nvGraphicFramePr>
            <p:xfrm>
              <a:off x="4785327" y="1573770"/>
              <a:ext cx="3954766" cy="513245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6666">
                      <a:extLst>
                        <a:ext uri="{9D8B030D-6E8A-4147-A177-3AD203B41FA5}">
                          <a16:colId xmlns:a16="http://schemas.microsoft.com/office/drawing/2014/main" val="2219407839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848661335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667654825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907451416"/>
                        </a:ext>
                      </a:extLst>
                    </a:gridCol>
                    <a:gridCol w="566666">
                      <a:extLst>
                        <a:ext uri="{9D8B030D-6E8A-4147-A177-3AD203B41FA5}">
                          <a16:colId xmlns:a16="http://schemas.microsoft.com/office/drawing/2014/main" val="2797259233"/>
                        </a:ext>
                      </a:extLst>
                    </a:gridCol>
                    <a:gridCol w="1121436">
                      <a:extLst>
                        <a:ext uri="{9D8B030D-6E8A-4147-A177-3AD203B41FA5}">
                          <a16:colId xmlns:a16="http://schemas.microsoft.com/office/drawing/2014/main" val="3491046852"/>
                        </a:ext>
                      </a:extLst>
                    </a:gridCol>
                  </a:tblGrid>
                  <a:tr h="377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CN" altLang="en-US" sz="18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CN" altLang="en-US" sz="18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</a:t>
                          </a:r>
                          <a:endParaRPr lang="zh-CN" alt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</a:t>
                          </a:r>
                          <a:endParaRPr lang="zh-CN" altLang="en-US" sz="1800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401075" t="-9677" r="-198925" b="-12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75266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8618715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53261" t="-134184" r="-543" b="-206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943840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4568467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0</a:t>
                          </a:r>
                        </a:p>
                        <a:p>
                          <a:pPr algn="ctr"/>
                          <a:r>
                            <a:rPr lang="en-US" altLang="zh-CN" sz="1800" dirty="0"/>
                            <a:t>1</a:t>
                          </a:r>
                          <a:endParaRPr lang="zh-CN" altLang="en-US" sz="1800" dirty="0"/>
                        </a:p>
                      </a:txBody>
                      <a:tcPr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53261" t="-335385" r="-543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3898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73714469-B1A1-438E-8927-3C48FE93ADAE}"/>
              </a:ext>
            </a:extLst>
          </p:cNvPr>
          <p:cNvGrpSpPr/>
          <p:nvPr/>
        </p:nvGrpSpPr>
        <p:grpSpPr>
          <a:xfrm>
            <a:off x="8887644" y="1738561"/>
            <a:ext cx="3160796" cy="4280768"/>
            <a:chOff x="8994233" y="1918077"/>
            <a:chExt cx="3160796" cy="428076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6B8C31F-C769-43A7-8F03-BC7C01155B9E}"/>
                </a:ext>
              </a:extLst>
            </p:cNvPr>
            <p:cNvGrpSpPr/>
            <p:nvPr/>
          </p:nvGrpSpPr>
          <p:grpSpPr>
            <a:xfrm>
              <a:off x="9982200" y="1918077"/>
              <a:ext cx="1464162" cy="4280768"/>
              <a:chOff x="9982200" y="1919975"/>
              <a:chExt cx="1464162" cy="4178027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D34101B-EF73-4084-B323-605B69F8B5F4}"/>
                  </a:ext>
                </a:extLst>
              </p:cNvPr>
              <p:cNvSpPr/>
              <p:nvPr/>
            </p:nvSpPr>
            <p:spPr>
              <a:xfrm>
                <a:off x="9982200" y="2300024"/>
                <a:ext cx="1464162" cy="379797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不完整圆 11">
                <a:extLst>
                  <a:ext uri="{FF2B5EF4-FFF2-40B4-BE49-F238E27FC236}">
                    <a16:creationId xmlns:a16="http://schemas.microsoft.com/office/drawing/2014/main" id="{BCE794D5-2955-44D6-A9CB-69B2C9418C8D}"/>
                  </a:ext>
                </a:extLst>
              </p:cNvPr>
              <p:cNvSpPr/>
              <p:nvPr/>
            </p:nvSpPr>
            <p:spPr>
              <a:xfrm>
                <a:off x="10300791" y="1919975"/>
                <a:ext cx="826980" cy="760098"/>
              </a:xfrm>
              <a:prstGeom prst="pie">
                <a:avLst>
                  <a:gd name="adj1" fmla="val 0"/>
                  <a:gd name="adj2" fmla="val 10802823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DB7D85A-1A6E-4DC9-804F-53726FA66654}"/>
                </a:ext>
              </a:extLst>
            </p:cNvPr>
            <p:cNvGrpSpPr/>
            <p:nvPr/>
          </p:nvGrpSpPr>
          <p:grpSpPr>
            <a:xfrm>
              <a:off x="10906787" y="2615387"/>
              <a:ext cx="1248242" cy="369332"/>
              <a:chOff x="10906787" y="2491970"/>
              <a:chExt cx="1248242" cy="369332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80415E7-631C-4EF3-A35B-0AE6C1EFFF90}"/>
                  </a:ext>
                </a:extLst>
              </p:cNvPr>
              <p:cNvSpPr txBox="1"/>
              <p:nvPr/>
            </p:nvSpPr>
            <p:spPr>
              <a:xfrm>
                <a:off x="10906787" y="2491970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Vcc</a:t>
                </a:r>
                <a:endParaRPr lang="zh-CN" alt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6DB8B944-A681-4AA2-B7FD-200667E41F89}"/>
                  </a:ext>
                </a:extLst>
              </p:cNvPr>
              <p:cNvCxnSpPr>
                <a:stCxn id="14" idx="3"/>
              </p:cNvCxnSpPr>
              <p:nvPr/>
            </p:nvCxnSpPr>
            <p:spPr>
              <a:xfrm>
                <a:off x="11440908" y="2676636"/>
                <a:ext cx="1800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57B375D-0C06-4575-BF76-D0E2EB9FA71D}"/>
                  </a:ext>
                </a:extLst>
              </p:cNvPr>
              <p:cNvSpPr txBox="1"/>
              <p:nvPr/>
            </p:nvSpPr>
            <p:spPr>
              <a:xfrm>
                <a:off x="11553582" y="2491970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+5V</a:t>
                </a:r>
                <a:endParaRPr lang="zh-CN" altLang="en-US" dirty="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1692D3B-6C04-4A72-807F-3EC6020ED96D}"/>
                </a:ext>
              </a:extLst>
            </p:cNvPr>
            <p:cNvGrpSpPr/>
            <p:nvPr/>
          </p:nvGrpSpPr>
          <p:grpSpPr>
            <a:xfrm>
              <a:off x="10974107" y="3051866"/>
              <a:ext cx="714121" cy="369332"/>
              <a:chOff x="10974107" y="2868582"/>
              <a:chExt cx="714121" cy="369332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1051B9A-7635-49AB-9D33-AB4D08197D0E}"/>
                  </a:ext>
                </a:extLst>
              </p:cNvPr>
              <p:cNvSpPr txBox="1"/>
              <p:nvPr/>
            </p:nvSpPr>
            <p:spPr>
              <a:xfrm>
                <a:off x="10974107" y="2868582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2G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67DCAD46-D25C-4CF5-BA26-3E5E7CC3FBB4}"/>
                  </a:ext>
                </a:extLst>
              </p:cNvPr>
              <p:cNvCxnSpPr>
                <a:stCxn id="19" idx="3"/>
              </p:cNvCxnSpPr>
              <p:nvPr/>
            </p:nvCxnSpPr>
            <p:spPr>
              <a:xfrm>
                <a:off x="11436093" y="3053248"/>
                <a:ext cx="25213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73C44AA-C9A3-4D36-856A-D818026E6B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593308" y="3047821"/>
                <a:ext cx="1800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C240CC7-CD55-4ACD-9DFF-D5D9DFB1F5DC}"/>
                </a:ext>
              </a:extLst>
            </p:cNvPr>
            <p:cNvGrpSpPr/>
            <p:nvPr/>
          </p:nvGrpSpPr>
          <p:grpSpPr>
            <a:xfrm>
              <a:off x="11125440" y="3488345"/>
              <a:ext cx="948823" cy="369332"/>
              <a:chOff x="11125440" y="3332683"/>
              <a:chExt cx="948823" cy="369332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0074AA7-12F0-4ADD-877D-A745BAE0B436}"/>
                  </a:ext>
                </a:extLst>
              </p:cNvPr>
              <p:cNvSpPr txBox="1"/>
              <p:nvPr/>
            </p:nvSpPr>
            <p:spPr>
              <a:xfrm>
                <a:off x="11125440" y="3332683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98A9004-EFEA-4A84-BBCC-C39A2E3057E2}"/>
                  </a:ext>
                </a:extLst>
              </p:cNvPr>
              <p:cNvCxnSpPr>
                <a:stCxn id="25" idx="3"/>
              </p:cNvCxnSpPr>
              <p:nvPr/>
            </p:nvCxnSpPr>
            <p:spPr>
              <a:xfrm>
                <a:off x="11457582" y="3517349"/>
                <a:ext cx="2160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DE0260CF-A00C-460E-8519-8C7B160E77E2}"/>
                      </a:ext>
                    </a:extLst>
                  </p:cNvPr>
                  <p:cNvSpPr txBox="1"/>
                  <p:nvPr/>
                </p:nvSpPr>
                <p:spPr>
                  <a:xfrm>
                    <a:off x="11673191" y="3332683"/>
                    <a:ext cx="4010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DE0260CF-A00C-460E-8519-8C7B160E77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73191" y="3332683"/>
                    <a:ext cx="40107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D9EF533-F018-4876-9624-76213B52E413}"/>
                </a:ext>
              </a:extLst>
            </p:cNvPr>
            <p:cNvGrpSpPr/>
            <p:nvPr/>
          </p:nvGrpSpPr>
          <p:grpSpPr>
            <a:xfrm>
              <a:off x="10867517" y="3924824"/>
              <a:ext cx="1204661" cy="369332"/>
              <a:chOff x="10867517" y="3753091"/>
              <a:chExt cx="1204661" cy="369332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F95BF7A-3FB1-411C-927A-F0D4F1E6CA80}"/>
                  </a:ext>
                </a:extLst>
              </p:cNvPr>
              <p:cNvSpPr txBox="1"/>
              <p:nvPr/>
            </p:nvSpPr>
            <p:spPr>
              <a:xfrm>
                <a:off x="10867517" y="3753091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2C3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099E10A4-5F00-4061-99BC-AA9EE6DAFED4}"/>
                  </a:ext>
                </a:extLst>
              </p:cNvPr>
              <p:cNvCxnSpPr>
                <a:stCxn id="28" idx="3"/>
              </p:cNvCxnSpPr>
              <p:nvPr/>
            </p:nvCxnSpPr>
            <p:spPr>
              <a:xfrm>
                <a:off x="11438506" y="3937757"/>
                <a:ext cx="2160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68CD0E8-F603-428A-860D-3E02348E7317}"/>
                      </a:ext>
                    </a:extLst>
                  </p:cNvPr>
                  <p:cNvSpPr txBox="1"/>
                  <p:nvPr/>
                </p:nvSpPr>
                <p:spPr>
                  <a:xfrm>
                    <a:off x="11657962" y="3753091"/>
                    <a:ext cx="4142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68CD0E8-F603-428A-860D-3E02348E73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57962" y="3753091"/>
                    <a:ext cx="41421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CD36D4A-1125-4EE4-9407-6AA78F97B8B4}"/>
                </a:ext>
              </a:extLst>
            </p:cNvPr>
            <p:cNvGrpSpPr/>
            <p:nvPr/>
          </p:nvGrpSpPr>
          <p:grpSpPr>
            <a:xfrm>
              <a:off x="10865103" y="4361303"/>
              <a:ext cx="1245644" cy="369332"/>
              <a:chOff x="10865103" y="4168514"/>
              <a:chExt cx="1245644" cy="369332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2273DFD-01EF-43FB-853A-DCE4DBDEDB7F}"/>
                  </a:ext>
                </a:extLst>
              </p:cNvPr>
              <p:cNvSpPr txBox="1"/>
              <p:nvPr/>
            </p:nvSpPr>
            <p:spPr>
              <a:xfrm>
                <a:off x="10865103" y="4168514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2C2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FD37E50-FDDC-4D0E-82D8-1CC2FA7FFD3C}"/>
                  </a:ext>
                </a:extLst>
              </p:cNvPr>
              <p:cNvCxnSpPr>
                <a:stCxn id="31" idx="3"/>
              </p:cNvCxnSpPr>
              <p:nvPr/>
            </p:nvCxnSpPr>
            <p:spPr>
              <a:xfrm>
                <a:off x="11436092" y="4353180"/>
                <a:ext cx="2160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06B3F548-B69C-4935-ABF1-3B74D97F972C}"/>
                      </a:ext>
                    </a:extLst>
                  </p:cNvPr>
                  <p:cNvSpPr txBox="1"/>
                  <p:nvPr/>
                </p:nvSpPr>
                <p:spPr>
                  <a:xfrm>
                    <a:off x="11548542" y="4168514"/>
                    <a:ext cx="5622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06B3F548-B69C-4935-ABF1-3B74D97F97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48542" y="4168514"/>
                    <a:ext cx="56220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2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2628B6D-3A26-452F-B6A1-886FABAA0919}"/>
                </a:ext>
              </a:extLst>
            </p:cNvPr>
            <p:cNvGrpSpPr/>
            <p:nvPr/>
          </p:nvGrpSpPr>
          <p:grpSpPr>
            <a:xfrm>
              <a:off x="10875372" y="4797782"/>
              <a:ext cx="1125954" cy="369332"/>
              <a:chOff x="10875372" y="4624710"/>
              <a:chExt cx="1125954" cy="369332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E080C27-54CC-4B2A-B538-E92C4273A49C}"/>
                  </a:ext>
                </a:extLst>
              </p:cNvPr>
              <p:cNvSpPr txBox="1"/>
              <p:nvPr/>
            </p:nvSpPr>
            <p:spPr>
              <a:xfrm>
                <a:off x="10875372" y="4624710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2C1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B024FDFD-CB21-40EB-98A4-58B8678E423B}"/>
                  </a:ext>
                </a:extLst>
              </p:cNvPr>
              <p:cNvCxnSpPr>
                <a:stCxn id="34" idx="3"/>
              </p:cNvCxnSpPr>
              <p:nvPr/>
            </p:nvCxnSpPr>
            <p:spPr>
              <a:xfrm>
                <a:off x="11446361" y="4809376"/>
                <a:ext cx="2160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9733810-A9CE-4B97-ADDC-232F1CAF0328}"/>
                  </a:ext>
                </a:extLst>
              </p:cNvPr>
              <p:cNvSpPr txBox="1"/>
              <p:nvPr/>
            </p:nvSpPr>
            <p:spPr>
              <a:xfrm>
                <a:off x="11657962" y="462471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</a:t>
                </a:r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3B14A7E8-ACE2-4A67-850C-3E5832A8CCFF}"/>
                </a:ext>
              </a:extLst>
            </p:cNvPr>
            <p:cNvGrpSpPr/>
            <p:nvPr/>
          </p:nvGrpSpPr>
          <p:grpSpPr>
            <a:xfrm>
              <a:off x="10865103" y="5234261"/>
              <a:ext cx="1162128" cy="369909"/>
              <a:chOff x="10865103" y="5060303"/>
              <a:chExt cx="1162128" cy="369909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0C649B1-9F6B-4A88-9264-DBD06E5A3058}"/>
                  </a:ext>
                </a:extLst>
              </p:cNvPr>
              <p:cNvSpPr txBox="1"/>
              <p:nvPr/>
            </p:nvSpPr>
            <p:spPr>
              <a:xfrm>
                <a:off x="10865103" y="5060303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2C0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1972D7DC-0EF2-453A-9621-EE94CC595CE8}"/>
                  </a:ext>
                </a:extLst>
              </p:cNvPr>
              <p:cNvCxnSpPr>
                <a:stCxn id="37" idx="3"/>
              </p:cNvCxnSpPr>
              <p:nvPr/>
            </p:nvCxnSpPr>
            <p:spPr>
              <a:xfrm>
                <a:off x="11436092" y="5244969"/>
                <a:ext cx="2160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20953834-2429-4C62-8B79-09854C03E164}"/>
                      </a:ext>
                    </a:extLst>
                  </p:cNvPr>
                  <p:cNvSpPr txBox="1"/>
                  <p:nvPr/>
                </p:nvSpPr>
                <p:spPr>
                  <a:xfrm>
                    <a:off x="11632058" y="5060303"/>
                    <a:ext cx="395173" cy="369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20953834-2429-4C62-8B79-09854C03E1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32058" y="5060303"/>
                    <a:ext cx="395173" cy="36990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81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24B6AAD-F5D1-4085-935C-3215917AF2F8}"/>
                </a:ext>
              </a:extLst>
            </p:cNvPr>
            <p:cNvGrpSpPr/>
            <p:nvPr/>
          </p:nvGrpSpPr>
          <p:grpSpPr>
            <a:xfrm>
              <a:off x="11005709" y="5671317"/>
              <a:ext cx="1095579" cy="369332"/>
              <a:chOff x="11005709" y="5547900"/>
              <a:chExt cx="1095579" cy="369332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A66D4BC-F537-4F9A-A47C-A3619DA97B1C}"/>
                  </a:ext>
                </a:extLst>
              </p:cNvPr>
              <p:cNvSpPr txBox="1"/>
              <p:nvPr/>
            </p:nvSpPr>
            <p:spPr>
              <a:xfrm>
                <a:off x="11005709" y="5547900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1">
                        <a:lumMod val="75000"/>
                      </a:schemeClr>
                    </a:solidFill>
                  </a:rPr>
                  <a:t>2Y</a:t>
                </a:r>
                <a:endParaRPr lang="zh-CN" altLang="en-US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F2B5DACF-8B33-4F01-A968-2F99A7673434}"/>
                  </a:ext>
                </a:extLst>
              </p:cNvPr>
              <p:cNvCxnSpPr>
                <a:stCxn id="40" idx="3"/>
              </p:cNvCxnSpPr>
              <p:nvPr/>
            </p:nvCxnSpPr>
            <p:spPr>
              <a:xfrm>
                <a:off x="11451665" y="5732566"/>
                <a:ext cx="20317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99910340-C536-4827-A714-06423EF2FCF4}"/>
                      </a:ext>
                    </a:extLst>
                  </p:cNvPr>
                  <p:cNvSpPr txBox="1"/>
                  <p:nvPr/>
                </p:nvSpPr>
                <p:spPr>
                  <a:xfrm>
                    <a:off x="11594483" y="5547900"/>
                    <a:ext cx="506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99910340-C536-4827-A714-06423EF2FC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94483" y="5547900"/>
                    <a:ext cx="50680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AAE78F7-4236-469B-BCDA-BD43F5830063}"/>
                </a:ext>
              </a:extLst>
            </p:cNvPr>
            <p:cNvGrpSpPr/>
            <p:nvPr/>
          </p:nvGrpSpPr>
          <p:grpSpPr>
            <a:xfrm>
              <a:off x="9716091" y="2676636"/>
              <a:ext cx="728895" cy="369332"/>
              <a:chOff x="10746468" y="2868582"/>
              <a:chExt cx="728895" cy="369332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7648523-4C41-4989-B3DD-8C046ED97BB4}"/>
                  </a:ext>
                </a:extLst>
              </p:cNvPr>
              <p:cNvSpPr txBox="1"/>
              <p:nvPr/>
            </p:nvSpPr>
            <p:spPr>
              <a:xfrm>
                <a:off x="11013377" y="2868582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1G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FF95826E-8BCE-45B3-ADC1-F931FDC5A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60442" y="3053727"/>
                <a:ext cx="25213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BAF19314-FB3E-49AC-B875-D92B1F8C2B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656468" y="3047821"/>
                <a:ext cx="1800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7C8E909-5866-4EF3-ABAE-D9363FC7DC91}"/>
                </a:ext>
              </a:extLst>
            </p:cNvPr>
            <p:cNvGrpSpPr/>
            <p:nvPr/>
          </p:nvGrpSpPr>
          <p:grpSpPr>
            <a:xfrm>
              <a:off x="9437820" y="3051713"/>
              <a:ext cx="860657" cy="369332"/>
              <a:chOff x="11125440" y="3332683"/>
              <a:chExt cx="860657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936BC4F8-9791-43BE-96B2-73C431B2165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5440" y="3332683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936BC4F8-9791-43BE-96B2-73C431B21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25440" y="3332683"/>
                    <a:ext cx="41549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D3EB465B-3568-4E21-B0A3-DABDC723C8AE}"/>
                  </a:ext>
                </a:extLst>
              </p:cNvPr>
              <p:cNvCxnSpPr>
                <a:stCxn id="61" idx="3"/>
              </p:cNvCxnSpPr>
              <p:nvPr/>
            </p:nvCxnSpPr>
            <p:spPr>
              <a:xfrm>
                <a:off x="11540938" y="3517349"/>
                <a:ext cx="13264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0683697-C7B4-4E2F-BBE5-1D95F2FF94DD}"/>
                  </a:ext>
                </a:extLst>
              </p:cNvPr>
              <p:cNvSpPr txBox="1"/>
              <p:nvPr/>
            </p:nvSpPr>
            <p:spPr>
              <a:xfrm>
                <a:off x="11673191" y="333268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B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83C4633-7ED6-46D4-9720-CBFA7ED37529}"/>
                </a:ext>
              </a:extLst>
            </p:cNvPr>
            <p:cNvGrpSpPr/>
            <p:nvPr/>
          </p:nvGrpSpPr>
          <p:grpSpPr>
            <a:xfrm>
              <a:off x="8994233" y="3488190"/>
              <a:ext cx="1575687" cy="369909"/>
              <a:chOff x="9862820" y="3753091"/>
              <a:chExt cx="1575687" cy="369909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64EEEEA-365D-4E1A-886F-8BCCF63656DF}"/>
                  </a:ext>
                </a:extLst>
              </p:cNvPr>
              <p:cNvSpPr txBox="1"/>
              <p:nvPr/>
            </p:nvSpPr>
            <p:spPr>
              <a:xfrm>
                <a:off x="10867517" y="3753091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1C3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EEEEA3C6-5BF0-4E94-AF4A-6825D430E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9475" y="3937757"/>
                <a:ext cx="2159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193B6E66-A1B2-4B63-8912-11A4DED1D6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62820" y="3753091"/>
                    <a:ext cx="837922" cy="369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193B6E66-A1B2-4B63-8912-11A4DED1D6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62820" y="3753091"/>
                    <a:ext cx="837922" cy="3699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447E3AA1-6947-4486-BAD5-2EC308AF39EA}"/>
                </a:ext>
              </a:extLst>
            </p:cNvPr>
            <p:cNvGrpSpPr/>
            <p:nvPr/>
          </p:nvGrpSpPr>
          <p:grpSpPr>
            <a:xfrm>
              <a:off x="9399074" y="3926691"/>
              <a:ext cx="1194219" cy="369332"/>
              <a:chOff x="10244288" y="3753091"/>
              <a:chExt cx="1194219" cy="369332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8B4DA32-D697-4340-8445-94EC7C3E3861}"/>
                  </a:ext>
                </a:extLst>
              </p:cNvPr>
              <p:cNvSpPr txBox="1"/>
              <p:nvPr/>
            </p:nvSpPr>
            <p:spPr>
              <a:xfrm>
                <a:off x="10867517" y="3753091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1C2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3C8980BF-9AA0-48E8-878A-CC0B43C28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9475" y="3937757"/>
                <a:ext cx="2159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2FEDFB60-A653-4B59-A840-705409B29D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4288" y="3753091"/>
                    <a:ext cx="4142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2FEDFB60-A653-4B59-A840-705409B29D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4288" y="3753091"/>
                    <a:ext cx="41421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DD4E75D5-A286-40DE-BDAC-128F773E508B}"/>
                </a:ext>
              </a:extLst>
            </p:cNvPr>
            <p:cNvGrpSpPr/>
            <p:nvPr/>
          </p:nvGrpSpPr>
          <p:grpSpPr>
            <a:xfrm>
              <a:off x="9388789" y="4359583"/>
              <a:ext cx="1194219" cy="369332"/>
              <a:chOff x="10244288" y="3753091"/>
              <a:chExt cx="1194219" cy="369332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8FA9A421-12CC-4396-B512-D501A7AC01C9}"/>
                  </a:ext>
                </a:extLst>
              </p:cNvPr>
              <p:cNvSpPr txBox="1"/>
              <p:nvPr/>
            </p:nvSpPr>
            <p:spPr>
              <a:xfrm>
                <a:off x="10867517" y="3753091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1C1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36A716A-4A97-4478-98E2-910DAD2F9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9475" y="3937757"/>
                <a:ext cx="2159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9CBFD829-2AF6-4772-BA7B-0A7164B82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4288" y="3753091"/>
                    <a:ext cx="375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9CBFD829-2AF6-4772-BA7B-0A7164B823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4288" y="3753091"/>
                    <a:ext cx="37542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8B2E7CE3-70EC-41C4-8830-6FCF7A9674E7}"/>
                </a:ext>
              </a:extLst>
            </p:cNvPr>
            <p:cNvGrpSpPr/>
            <p:nvPr/>
          </p:nvGrpSpPr>
          <p:grpSpPr>
            <a:xfrm>
              <a:off x="9395335" y="4798084"/>
              <a:ext cx="1194219" cy="369332"/>
              <a:chOff x="10244288" y="3753091"/>
              <a:chExt cx="1194219" cy="369332"/>
            </a:xfrm>
          </p:grpSpPr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83F6A023-769D-479E-B660-D1F33AB92FD7}"/>
                  </a:ext>
                </a:extLst>
              </p:cNvPr>
              <p:cNvSpPr txBox="1"/>
              <p:nvPr/>
            </p:nvSpPr>
            <p:spPr>
              <a:xfrm>
                <a:off x="10867517" y="3753091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solidFill>
                      <a:schemeClr val="accent1">
                        <a:lumMod val="75000"/>
                      </a:schemeClr>
                    </a:solidFill>
                  </a:rPr>
                  <a:t>1C0</a:t>
                </a:r>
                <a:endParaRPr lang="zh-CN" altLang="en-US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E49EED81-C925-4DF0-B918-30F13E159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9475" y="3937757"/>
                <a:ext cx="2159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53C14C9-0DD8-46C6-A5F7-322B0A9B5BD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4288" y="3753091"/>
                    <a:ext cx="3754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53C14C9-0DD8-46C6-A5F7-322B0A9B5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4288" y="3753091"/>
                    <a:ext cx="375424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0B784B7A-26C8-4644-A193-39288C48F3F4}"/>
                </a:ext>
              </a:extLst>
            </p:cNvPr>
            <p:cNvGrpSpPr/>
            <p:nvPr/>
          </p:nvGrpSpPr>
          <p:grpSpPr>
            <a:xfrm>
              <a:off x="9328952" y="5236584"/>
              <a:ext cx="1125285" cy="369332"/>
              <a:chOff x="10188188" y="3753091"/>
              <a:chExt cx="1125285" cy="369332"/>
            </a:xfrm>
          </p:grpSpPr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EFE113DF-81CF-4AE6-8D24-2B7722B2337A}"/>
                  </a:ext>
                </a:extLst>
              </p:cNvPr>
              <p:cNvSpPr txBox="1"/>
              <p:nvPr/>
            </p:nvSpPr>
            <p:spPr>
              <a:xfrm>
                <a:off x="10867517" y="3753091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1">
                        <a:lumMod val="75000"/>
                      </a:schemeClr>
                    </a:solidFill>
                  </a:rPr>
                  <a:t>1Y</a:t>
                </a:r>
                <a:endParaRPr lang="zh-CN" altLang="en-US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9180EAFA-352A-4827-92C8-AA668EF57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9475" y="3937757"/>
                <a:ext cx="21599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C0C1E0CB-A4E9-4FA7-A253-21C9CE4862B4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8188" y="3753091"/>
                    <a:ext cx="506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C0C1E0CB-A4E9-4FA7-A253-21C9CE4862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8188" y="3753091"/>
                    <a:ext cx="506805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5CA1274C-7867-480E-94A7-99EC94A08F92}"/>
                </a:ext>
              </a:extLst>
            </p:cNvPr>
            <p:cNvGrpSpPr/>
            <p:nvPr/>
          </p:nvGrpSpPr>
          <p:grpSpPr>
            <a:xfrm>
              <a:off x="9717025" y="5673206"/>
              <a:ext cx="881180" cy="338554"/>
              <a:chOff x="10746468" y="2868582"/>
              <a:chExt cx="881180" cy="338554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F13460B-A6AB-4B8D-B506-E5EA67846A9E}"/>
                  </a:ext>
                </a:extLst>
              </p:cNvPr>
              <p:cNvSpPr txBox="1"/>
              <p:nvPr/>
            </p:nvSpPr>
            <p:spPr>
              <a:xfrm>
                <a:off x="11013377" y="2868582"/>
                <a:ext cx="6142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GND</a:t>
                </a:r>
                <a:endParaRPr lang="zh-CN" altLang="en-US" sz="1600" i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0008859D-744F-48FC-93A3-0DF5B7DB7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60442" y="3053727"/>
                <a:ext cx="25213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2021E84B-EAAF-40AB-BFB2-A17F7BD2577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656468" y="3047821"/>
                <a:ext cx="1800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F76A94A-5A06-4492-B05F-C167F9E01F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90554" y="4802932"/>
            <a:ext cx="969348" cy="3535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68B5A3-969C-45CD-BDD9-A8368B2F91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54429" y="5961584"/>
            <a:ext cx="1383912" cy="35359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668FF61-03DE-4D54-A3C8-3C37E92752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57718" y="2409559"/>
            <a:ext cx="902286" cy="3535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86828A5-8BDA-4A46-9B90-326E227148E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42791" y="4801730"/>
            <a:ext cx="1085182" cy="3535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1D6E3F-4DA4-4747-9EA1-37F39DCB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015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分 配 器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00B983-5CA0-4021-97C4-EBC7F337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558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4】</a:t>
            </a:r>
            <a:r>
              <a:rPr lang="zh-CN" altLang="en-US" dirty="0"/>
              <a:t>用</a:t>
            </a:r>
            <a:r>
              <a:rPr lang="en-US" altLang="zh-CN" dirty="0"/>
              <a:t>MUX</a:t>
            </a:r>
            <a:r>
              <a:rPr lang="zh-CN" altLang="en-US" dirty="0"/>
              <a:t>、</a:t>
            </a:r>
            <a:r>
              <a:rPr lang="en-US" altLang="zh-CN" dirty="0"/>
              <a:t>DMUX</a:t>
            </a:r>
            <a:r>
              <a:rPr lang="zh-CN" altLang="en-US" dirty="0"/>
              <a:t>实现</a:t>
            </a:r>
            <a:r>
              <a:rPr lang="en-US" altLang="zh-CN" dirty="0"/>
              <a:t>8</a:t>
            </a:r>
            <a:r>
              <a:rPr lang="zh-CN" altLang="en-US" dirty="0"/>
              <a:t>路数据传输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61CF48-1BC8-4256-AD0E-3530A4D4006C}"/>
              </a:ext>
            </a:extLst>
          </p:cNvPr>
          <p:cNvSpPr txBox="1"/>
          <p:nvPr/>
        </p:nvSpPr>
        <p:spPr>
          <a:xfrm>
            <a:off x="461319" y="941301"/>
            <a:ext cx="11491784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一个</a:t>
            </a:r>
            <a:r>
              <a:rPr lang="en-US" altLang="zh-CN" sz="2400" dirty="0"/>
              <a:t>8</a:t>
            </a:r>
            <a:r>
              <a:rPr lang="zh-CN" altLang="en-US" sz="2400" dirty="0"/>
              <a:t>选</a:t>
            </a:r>
            <a:r>
              <a:rPr lang="en-US" altLang="zh-CN" sz="2400" dirty="0"/>
              <a:t>1</a:t>
            </a:r>
            <a:r>
              <a:rPr lang="zh-CN" altLang="en-US" sz="2400" dirty="0"/>
              <a:t>线</a:t>
            </a:r>
            <a:r>
              <a:rPr lang="en-US" altLang="zh-CN" sz="2400" dirty="0"/>
              <a:t>MUX</a:t>
            </a:r>
            <a:r>
              <a:rPr lang="zh-CN" altLang="en-US" sz="2400" dirty="0"/>
              <a:t>，一个</a:t>
            </a:r>
            <a:r>
              <a:rPr lang="en-US" altLang="zh-CN" sz="2400" dirty="0"/>
              <a:t>1</a:t>
            </a:r>
            <a:r>
              <a:rPr lang="en-US" altLang="zh-CN" sz="2400" b="1" dirty="0"/>
              <a:t>:</a:t>
            </a:r>
            <a:r>
              <a:rPr lang="en-US" altLang="zh-CN" sz="2400" dirty="0"/>
              <a:t>8</a:t>
            </a:r>
            <a:r>
              <a:rPr lang="zh-CN" altLang="en-US" sz="2400" dirty="0"/>
              <a:t>线</a:t>
            </a:r>
            <a:r>
              <a:rPr lang="en-US" altLang="zh-CN" sz="2400" dirty="0"/>
              <a:t>DMUX</a:t>
            </a:r>
            <a:r>
              <a:rPr lang="zh-CN" altLang="en-US" sz="2400" dirty="0"/>
              <a:t>。将选择端</a:t>
            </a:r>
            <a:r>
              <a:rPr lang="en-US" altLang="zh-CN" sz="2400" dirty="0"/>
              <a:t>ABC</a:t>
            </a:r>
            <a:r>
              <a:rPr lang="zh-CN" altLang="en-US" sz="2400" dirty="0"/>
              <a:t>（地址）连在一起。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使</a:t>
            </a:r>
            <a:r>
              <a:rPr lang="en-US" altLang="zh-CN" sz="2400" dirty="0"/>
              <a:t>ABC</a:t>
            </a:r>
            <a:r>
              <a:rPr lang="zh-CN" altLang="en-US" sz="2400" dirty="0"/>
              <a:t>上的控制信号依次由</a:t>
            </a:r>
            <a:r>
              <a:rPr lang="en-US" altLang="zh-CN" sz="2400" dirty="0"/>
              <a:t>000→001→010→011→100→101→110→111</a:t>
            </a:r>
            <a:r>
              <a:rPr lang="zh-CN" altLang="en-US" sz="2400" dirty="0"/>
              <a:t>定时变化，可分时实现</a:t>
            </a:r>
            <a:r>
              <a:rPr lang="en-US" altLang="zh-CN" sz="2400" dirty="0"/>
              <a:t>8</a:t>
            </a:r>
            <a:r>
              <a:rPr lang="zh-CN" altLang="en-US" sz="2400" dirty="0"/>
              <a:t>路数据传输。</a:t>
            </a:r>
            <a:endParaRPr lang="en-US" altLang="zh-CN" sz="2400" dirty="0"/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1B488E1F-780E-4CE4-9969-42958EC9E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26059"/>
              </p:ext>
            </p:extLst>
          </p:nvPr>
        </p:nvGraphicFramePr>
        <p:xfrm>
          <a:off x="766771" y="3045872"/>
          <a:ext cx="1965210" cy="335866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55070">
                  <a:extLst>
                    <a:ext uri="{9D8B030D-6E8A-4147-A177-3AD203B41FA5}">
                      <a16:colId xmlns:a16="http://schemas.microsoft.com/office/drawing/2014/main" val="3000926514"/>
                    </a:ext>
                  </a:extLst>
                </a:gridCol>
                <a:gridCol w="655070">
                  <a:extLst>
                    <a:ext uri="{9D8B030D-6E8A-4147-A177-3AD203B41FA5}">
                      <a16:colId xmlns:a16="http://schemas.microsoft.com/office/drawing/2014/main" val="2793371294"/>
                    </a:ext>
                  </a:extLst>
                </a:gridCol>
                <a:gridCol w="655070">
                  <a:extLst>
                    <a:ext uri="{9D8B030D-6E8A-4147-A177-3AD203B41FA5}">
                      <a16:colId xmlns:a16="http://schemas.microsoft.com/office/drawing/2014/main" val="875285921"/>
                    </a:ext>
                  </a:extLst>
                </a:gridCol>
              </a:tblGrid>
              <a:tr h="373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26025"/>
                  </a:ext>
                </a:extLst>
              </a:tr>
              <a:tr h="373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18279"/>
                  </a:ext>
                </a:extLst>
              </a:tr>
              <a:tr h="373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94378"/>
                  </a:ext>
                </a:extLst>
              </a:tr>
              <a:tr h="373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3639"/>
                  </a:ext>
                </a:extLst>
              </a:tr>
              <a:tr h="373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13554"/>
                  </a:ext>
                </a:extLst>
              </a:tr>
              <a:tr h="373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286428"/>
                  </a:ext>
                </a:extLst>
              </a:tr>
              <a:tr h="373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57585"/>
                  </a:ext>
                </a:extLst>
              </a:tr>
              <a:tr h="373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62700"/>
                  </a:ext>
                </a:extLst>
              </a:tr>
              <a:tr h="373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84572"/>
                  </a:ext>
                </a:extLst>
              </a:tr>
            </a:tbl>
          </a:graphicData>
        </a:graphic>
      </p:graphicFrame>
      <p:sp>
        <p:nvSpPr>
          <p:cNvPr id="8" name="箭头: 下 7">
            <a:extLst>
              <a:ext uri="{FF2B5EF4-FFF2-40B4-BE49-F238E27FC236}">
                <a16:creationId xmlns:a16="http://schemas.microsoft.com/office/drawing/2014/main" id="{1A804B41-BA20-4388-AA0C-3EF4ED1D1F3D}"/>
              </a:ext>
            </a:extLst>
          </p:cNvPr>
          <p:cNvSpPr/>
          <p:nvPr/>
        </p:nvSpPr>
        <p:spPr>
          <a:xfrm>
            <a:off x="2973202" y="3478086"/>
            <a:ext cx="319760" cy="2788078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3DAE018-4C89-4B29-A564-6E90AD050DD6}"/>
              </a:ext>
            </a:extLst>
          </p:cNvPr>
          <p:cNvGrpSpPr/>
          <p:nvPr/>
        </p:nvGrpSpPr>
        <p:grpSpPr>
          <a:xfrm>
            <a:off x="5008580" y="2458430"/>
            <a:ext cx="5702693" cy="3992857"/>
            <a:chOff x="5008580" y="2458430"/>
            <a:chExt cx="5702693" cy="39928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3F1AB1-6A0A-48F5-BD64-AE74D2A7E3E2}"/>
                </a:ext>
              </a:extLst>
            </p:cNvPr>
            <p:cNvSpPr/>
            <p:nvPr/>
          </p:nvSpPr>
          <p:spPr>
            <a:xfrm>
              <a:off x="5949160" y="3528572"/>
              <a:ext cx="1480549" cy="29227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MUX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52CD0EB-EB9C-4096-9FBA-BAF5E28E5DAE}"/>
                </a:ext>
              </a:extLst>
            </p:cNvPr>
            <p:cNvSpPr/>
            <p:nvPr/>
          </p:nvSpPr>
          <p:spPr>
            <a:xfrm>
              <a:off x="8342239" y="3528572"/>
              <a:ext cx="1480549" cy="29227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DMUX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3E06F0-15DE-4D7C-8EFB-8D50100EC76D}"/>
                </a:ext>
              </a:extLst>
            </p:cNvPr>
            <p:cNvSpPr txBox="1"/>
            <p:nvPr/>
          </p:nvSpPr>
          <p:spPr>
            <a:xfrm>
              <a:off x="6068110" y="3547261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A2  A1  A0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4AFFD83-B3A1-4FD4-BF8B-4242B3266976}"/>
                </a:ext>
              </a:extLst>
            </p:cNvPr>
            <p:cNvSpPr txBox="1"/>
            <p:nvPr/>
          </p:nvSpPr>
          <p:spPr>
            <a:xfrm>
              <a:off x="8461189" y="3547261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A2  A1  A0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62B1599-A12E-4958-B768-C8CC7C1B03C1}"/>
                </a:ext>
              </a:extLst>
            </p:cNvPr>
            <p:cNvSpPr txBox="1"/>
            <p:nvPr/>
          </p:nvSpPr>
          <p:spPr>
            <a:xfrm>
              <a:off x="7157450" y="4809935"/>
              <a:ext cx="261734" cy="369332"/>
            </a:xfrm>
            <a:prstGeom prst="rect">
              <a:avLst/>
            </a:prstGeom>
            <a:noFill/>
          </p:spPr>
          <p:txBody>
            <a:bodyPr wrap="none" rIns="3600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9DC6A9-B0D2-4F0C-BBF4-3C8E0DF168FC}"/>
                </a:ext>
              </a:extLst>
            </p:cNvPr>
            <p:cNvSpPr txBox="1"/>
            <p:nvPr/>
          </p:nvSpPr>
          <p:spPr>
            <a:xfrm>
              <a:off x="8337900" y="4809935"/>
              <a:ext cx="293794" cy="369332"/>
            </a:xfrm>
            <a:prstGeom prst="rect">
              <a:avLst/>
            </a:prstGeom>
            <a:noFill/>
          </p:spPr>
          <p:txBody>
            <a:bodyPr wrap="none" lIns="3600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D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43E8C46-D10E-4046-BC42-77CB775E9917}"/>
                </a:ext>
              </a:extLst>
            </p:cNvPr>
            <p:cNvCxnSpPr>
              <a:cxnSpLocks/>
            </p:cNvCxnSpPr>
            <p:nvPr/>
          </p:nvCxnSpPr>
          <p:spPr>
            <a:xfrm>
              <a:off x="7419184" y="4994601"/>
              <a:ext cx="9187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D96AC51-B30A-4767-A758-E4F7091A16F6}"/>
                </a:ext>
              </a:extLst>
            </p:cNvPr>
            <p:cNvSpPr txBox="1"/>
            <p:nvPr/>
          </p:nvSpPr>
          <p:spPr>
            <a:xfrm>
              <a:off x="5008580" y="3922203"/>
              <a:ext cx="465191" cy="251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dirty="0"/>
                <a:t>D0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D1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D2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D3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D4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D5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D6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D7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DCDE44B-5FC7-4964-9FBC-29918E536CA0}"/>
                </a:ext>
              </a:extLst>
            </p:cNvPr>
            <p:cNvSpPr txBox="1"/>
            <p:nvPr/>
          </p:nvSpPr>
          <p:spPr>
            <a:xfrm>
              <a:off x="10294171" y="3935855"/>
              <a:ext cx="417102" cy="251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dirty="0"/>
                <a:t>F0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F1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F2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F3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F4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F5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F6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dirty="0"/>
                <a:t>F7</a:t>
              </a:r>
              <a:endParaRPr lang="zh-CN" altLang="en-US" dirty="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2A0F323-2382-4668-B2AD-3A42E292201D}"/>
                </a:ext>
              </a:extLst>
            </p:cNvPr>
            <p:cNvGrpSpPr/>
            <p:nvPr/>
          </p:nvGrpSpPr>
          <p:grpSpPr>
            <a:xfrm>
              <a:off x="5438667" y="4104513"/>
              <a:ext cx="504000" cy="2145754"/>
              <a:chOff x="5696718" y="3762316"/>
              <a:chExt cx="504000" cy="2145754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913C044A-A439-4FF7-85B7-AC610F7B80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3762316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B3971AB7-7322-4EA8-B48E-44A53D5EF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4068852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8CC00289-FDC9-49D3-922C-BCB944F44C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4375388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4DA8CFEE-F4EC-4290-8E6E-0645C1963F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4681924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2061AEF5-B772-43DA-A4AF-2A11F03CC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4988460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9FF246D-781C-4730-BD4D-AE401F31DF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5294996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C22AABB1-7A44-4A16-996B-66185D7C8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5601532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CA5A12EE-FF3C-4471-8766-FB5AD9A08A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5908070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021F0DE-1E7B-4F72-AAA1-A2A8AAD26539}"/>
                </a:ext>
              </a:extLst>
            </p:cNvPr>
            <p:cNvGrpSpPr/>
            <p:nvPr/>
          </p:nvGrpSpPr>
          <p:grpSpPr>
            <a:xfrm>
              <a:off x="9820861" y="4105445"/>
              <a:ext cx="504000" cy="2145754"/>
              <a:chOff x="5696718" y="3762316"/>
              <a:chExt cx="504000" cy="2145754"/>
            </a:xfrm>
          </p:grpSpPr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64F5C1A3-1258-4871-B165-790A5EED2E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3762316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040F3045-FE0E-40A6-A326-FFA2460642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4068852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F47FBF59-9FA3-4005-A21E-A688944E59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4375388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1CB1DA1B-E406-440D-A6A4-5ED2757D8A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4681924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AD6159B1-43FD-4A67-A750-B47CD3F78A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4988460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4C3007D6-E066-4469-94CF-19ABFD3017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5294996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143E50DE-CB2E-4472-A06F-378ED14AA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5601532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A79EBD5-32F7-4F77-AE89-0078399E1C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6718" y="5908070"/>
                <a:ext cx="504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C208A86-5C0D-48E5-9E7A-86F471D7E10F}"/>
                </a:ext>
              </a:extLst>
            </p:cNvPr>
            <p:cNvSpPr txBox="1"/>
            <p:nvPr/>
          </p:nvSpPr>
          <p:spPr>
            <a:xfrm>
              <a:off x="6075164" y="2458430"/>
              <a:ext cx="1202573" cy="38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b="1" dirty="0"/>
                <a:t>A   </a:t>
              </a:r>
              <a:r>
                <a:rPr lang="en-US" altLang="zh-CN" sz="1200" b="1" dirty="0"/>
                <a:t>  </a:t>
              </a:r>
              <a:r>
                <a:rPr lang="en-US" altLang="zh-CN" b="1" dirty="0"/>
                <a:t>B   </a:t>
              </a:r>
              <a:r>
                <a:rPr lang="en-US" altLang="zh-CN" sz="1400" b="1" dirty="0"/>
                <a:t>  </a:t>
              </a:r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C7276C7-CBF9-4BF6-B32C-7656707ECB7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21803" y="3187052"/>
              <a:ext cx="68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6CD935A-E187-4076-9DC8-51776F6C8DB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347434" y="3187052"/>
              <a:ext cx="68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21DD78C3-005A-4909-A073-B96A0CE20C2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69820" y="3187052"/>
              <a:ext cx="68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D58DA478-D010-4EC7-B081-F04D858D7AD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712221" y="2142571"/>
              <a:ext cx="360000" cy="2412000"/>
            </a:xfrm>
            <a:prstGeom prst="bentConnector3">
              <a:avLst>
                <a:gd name="adj1" fmla="val 3474"/>
              </a:avLst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6ECE787D-335A-4132-B1D2-8C1F793A7AD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386349" y="2233506"/>
              <a:ext cx="180000" cy="2412000"/>
            </a:xfrm>
            <a:prstGeom prst="bentConnector3">
              <a:avLst>
                <a:gd name="adj1" fmla="val 3474"/>
              </a:avLst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EC00FD0B-3DD7-432D-B89C-3331E419F0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049501" y="2047898"/>
              <a:ext cx="540000" cy="2412000"/>
            </a:xfrm>
            <a:prstGeom prst="bentConnector3">
              <a:avLst>
                <a:gd name="adj1" fmla="val 3474"/>
              </a:avLst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0E8CE-EC67-4596-ABC0-BED2E0FC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924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0422" y="981376"/>
            <a:ext cx="11572399" cy="1113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将公共数据线上的数据根据需要送到不同的通道上，实现数据分配功能的逻辑电路。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如，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线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-4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线、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线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-8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线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5AE9DE5D-7E87-44D4-B55B-86A48858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分配器</a:t>
            </a:r>
            <a:r>
              <a:rPr lang="zh-CN" altLang="en-US" sz="4000" b="1" dirty="0"/>
              <a:t> 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DMUX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BD3F95-08A0-4138-B702-4F9687DCC1D0}"/>
              </a:ext>
            </a:extLst>
          </p:cNvPr>
          <p:cNvGrpSpPr/>
          <p:nvPr/>
        </p:nvGrpSpPr>
        <p:grpSpPr>
          <a:xfrm>
            <a:off x="559620" y="2596338"/>
            <a:ext cx="3147525" cy="3411776"/>
            <a:chOff x="290349" y="2658046"/>
            <a:chExt cx="3147525" cy="341177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2E75866-4589-46DB-8FB4-DD3E9C9A85B3}"/>
                </a:ext>
              </a:extLst>
            </p:cNvPr>
            <p:cNvSpPr/>
            <p:nvPr/>
          </p:nvSpPr>
          <p:spPr>
            <a:xfrm>
              <a:off x="1083023" y="3478336"/>
              <a:ext cx="1480549" cy="25914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DMUX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2ADB8DF-8EFC-40ED-AA8F-8ECEAEA73B82}"/>
                </a:ext>
              </a:extLst>
            </p:cNvPr>
            <p:cNvSpPr txBox="1"/>
            <p:nvPr/>
          </p:nvSpPr>
          <p:spPr>
            <a:xfrm>
              <a:off x="1382555" y="2658046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S1   S2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E49F1B-76C5-4768-ACC4-3ED8C39A852D}"/>
                </a:ext>
              </a:extLst>
            </p:cNvPr>
            <p:cNvSpPr txBox="1"/>
            <p:nvPr/>
          </p:nvSpPr>
          <p:spPr>
            <a:xfrm>
              <a:off x="290349" y="4575261"/>
              <a:ext cx="293794" cy="369332"/>
            </a:xfrm>
            <a:prstGeom prst="rect">
              <a:avLst/>
            </a:prstGeom>
            <a:noFill/>
          </p:spPr>
          <p:txBody>
            <a:bodyPr wrap="none" lIns="36000" rtlCol="0">
              <a:spAutoFit/>
            </a:bodyPr>
            <a:lstStyle/>
            <a:p>
              <a:pPr algn="ctr"/>
              <a:r>
                <a:rPr lang="en-US" altLang="zh-CN" b="1" dirty="0"/>
                <a:t>D</a:t>
              </a:r>
              <a:endParaRPr lang="zh-CN" altLang="en-US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C2E2FA7-D6FE-47A8-92A5-CB65FCF37AC4}"/>
                </a:ext>
              </a:extLst>
            </p:cNvPr>
            <p:cNvSpPr txBox="1"/>
            <p:nvPr/>
          </p:nvSpPr>
          <p:spPr>
            <a:xfrm>
              <a:off x="3020773" y="3593655"/>
              <a:ext cx="417101" cy="2231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dirty="0"/>
                <a:t>F0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CN" dirty="0"/>
                <a:t>F1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CN" dirty="0"/>
                <a:t>F2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CN" dirty="0"/>
                <a:t>F3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F63D17B-BBFF-4484-9D17-8FABC6EFF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231" y="4771672"/>
              <a:ext cx="50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3C7CBCE-FB6E-40E7-BF33-9C3FC002E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7463" y="3991242"/>
              <a:ext cx="50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A35F221-719B-454A-A12E-2597CFFBD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7463" y="4535261"/>
              <a:ext cx="50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3372C69-1F69-45A2-9FA6-2E35EFD90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7463" y="5079280"/>
              <a:ext cx="50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13DFB35-65DA-4482-96B4-0142A13CD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7463" y="5623300"/>
              <a:ext cx="50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2794C1A-317A-46FD-B68A-DA016494E04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380445" y="3240568"/>
              <a:ext cx="43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D49F1632-8426-4339-B6BE-57B58820002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785288" y="3252720"/>
              <a:ext cx="43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44325E2-F392-482C-981E-7D979F4A8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468818"/>
              </p:ext>
            </p:extLst>
          </p:nvPr>
        </p:nvGraphicFramePr>
        <p:xfrm>
          <a:off x="4938919" y="2672463"/>
          <a:ext cx="6170058" cy="306303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28343">
                  <a:extLst>
                    <a:ext uri="{9D8B030D-6E8A-4147-A177-3AD203B41FA5}">
                      <a16:colId xmlns:a16="http://schemas.microsoft.com/office/drawing/2014/main" val="2653536212"/>
                    </a:ext>
                  </a:extLst>
                </a:gridCol>
                <a:gridCol w="1028343">
                  <a:extLst>
                    <a:ext uri="{9D8B030D-6E8A-4147-A177-3AD203B41FA5}">
                      <a16:colId xmlns:a16="http://schemas.microsoft.com/office/drawing/2014/main" val="2709150678"/>
                    </a:ext>
                  </a:extLst>
                </a:gridCol>
                <a:gridCol w="1028343">
                  <a:extLst>
                    <a:ext uri="{9D8B030D-6E8A-4147-A177-3AD203B41FA5}">
                      <a16:colId xmlns:a16="http://schemas.microsoft.com/office/drawing/2014/main" val="2313829563"/>
                    </a:ext>
                  </a:extLst>
                </a:gridCol>
                <a:gridCol w="1028343">
                  <a:extLst>
                    <a:ext uri="{9D8B030D-6E8A-4147-A177-3AD203B41FA5}">
                      <a16:colId xmlns:a16="http://schemas.microsoft.com/office/drawing/2014/main" val="2342446884"/>
                    </a:ext>
                  </a:extLst>
                </a:gridCol>
                <a:gridCol w="1028343">
                  <a:extLst>
                    <a:ext uri="{9D8B030D-6E8A-4147-A177-3AD203B41FA5}">
                      <a16:colId xmlns:a16="http://schemas.microsoft.com/office/drawing/2014/main" val="2984874944"/>
                    </a:ext>
                  </a:extLst>
                </a:gridCol>
                <a:gridCol w="1028343">
                  <a:extLst>
                    <a:ext uri="{9D8B030D-6E8A-4147-A177-3AD203B41FA5}">
                      <a16:colId xmlns:a16="http://schemas.microsoft.com/office/drawing/2014/main" val="2613307519"/>
                    </a:ext>
                  </a:extLst>
                </a:gridCol>
              </a:tblGrid>
              <a:tr h="6126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37772"/>
                  </a:ext>
                </a:extLst>
              </a:tr>
              <a:tr h="6126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/>
                          </a:solidFill>
                        </a:rPr>
                        <a:t>D</a:t>
                      </a:r>
                      <a:endParaRPr lang="zh-CN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746915"/>
                  </a:ext>
                </a:extLst>
              </a:tr>
              <a:tr h="6126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/>
                          </a:solidFill>
                        </a:rPr>
                        <a:t>D</a:t>
                      </a:r>
                      <a:endParaRPr lang="zh-CN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305019"/>
                  </a:ext>
                </a:extLst>
              </a:tr>
              <a:tr h="6126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/>
                          </a:solidFill>
                        </a:rPr>
                        <a:t>D</a:t>
                      </a:r>
                      <a:endParaRPr lang="zh-CN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416733"/>
                  </a:ext>
                </a:extLst>
              </a:tr>
              <a:tr h="6126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/>
                          </a:solidFill>
                        </a:rPr>
                        <a:t>D</a:t>
                      </a:r>
                      <a:endParaRPr lang="zh-CN" alt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449186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965266-2EA5-40CB-BF7C-D29ED28F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857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译 码 器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68BDA0-71C4-4F0C-9A00-F84CF44B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944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Decoder </a:t>
            </a:r>
            <a:r>
              <a:rPr lang="en-US" altLang="zh-CN" sz="4000" b="1" dirty="0"/>
              <a:t> </a:t>
            </a:r>
            <a:r>
              <a:rPr lang="zh-CN" altLang="en-US" b="1" dirty="0"/>
              <a:t>译码器</a:t>
            </a:r>
            <a:r>
              <a:rPr lang="zh-CN" altLang="en-US" sz="4000" dirty="0"/>
              <a:t>、</a:t>
            </a:r>
            <a:r>
              <a:rPr lang="zh-CN" altLang="en-US" b="1" dirty="0"/>
              <a:t>编码器 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Encoder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146" y="898289"/>
            <a:ext cx="10385577" cy="229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译码器</a:t>
            </a:r>
            <a:r>
              <a:rPr lang="zh-CN" altLang="en-US" sz="2400" dirty="0"/>
              <a:t>：将具有</a:t>
            </a:r>
            <a:r>
              <a:rPr lang="zh-CN" altLang="en-US" sz="2400" b="1" dirty="0">
                <a:solidFill>
                  <a:schemeClr val="accent1"/>
                </a:solidFill>
              </a:rPr>
              <a:t>特定含义</a:t>
            </a:r>
            <a:r>
              <a:rPr lang="zh-CN" altLang="en-US" sz="2400" dirty="0"/>
              <a:t>的二进制码转换成对应输出信号的逻辑电路。</a:t>
            </a:r>
            <a:br>
              <a:rPr lang="en-US" altLang="zh-CN" sz="2400" dirty="0"/>
            </a:br>
            <a:r>
              <a:rPr lang="en-US" altLang="zh-CN" sz="2400" dirty="0"/>
              <a:t>  </a:t>
            </a:r>
            <a:r>
              <a:rPr lang="zh-CN" altLang="en-US" sz="2200" dirty="0"/>
              <a:t>如，</a:t>
            </a:r>
            <a:r>
              <a:rPr lang="en-US" altLang="zh-CN" sz="2200" dirty="0"/>
              <a:t>2</a:t>
            </a:r>
            <a:r>
              <a:rPr lang="zh-CN" altLang="en-US" sz="2200" dirty="0"/>
              <a:t>线</a:t>
            </a:r>
            <a:r>
              <a:rPr lang="en-US" altLang="zh-CN" sz="2200" dirty="0"/>
              <a:t>-4</a:t>
            </a:r>
            <a:r>
              <a:rPr lang="zh-CN" altLang="en-US" sz="2200" dirty="0"/>
              <a:t>线译码器、</a:t>
            </a:r>
            <a:r>
              <a:rPr lang="en-US" altLang="zh-CN" sz="2200" dirty="0"/>
              <a:t>3-8</a:t>
            </a:r>
            <a:r>
              <a:rPr lang="zh-CN" altLang="en-US" sz="2200" dirty="0"/>
              <a:t>译码器、</a:t>
            </a:r>
            <a:r>
              <a:rPr lang="en-US" altLang="zh-CN" sz="2200" dirty="0"/>
              <a:t>4-16</a:t>
            </a:r>
            <a:r>
              <a:rPr lang="zh-CN" altLang="en-US" sz="2200" dirty="0"/>
              <a:t>译码器、 </a:t>
            </a:r>
            <a:br>
              <a:rPr lang="en-US" altLang="zh-CN" sz="2200" dirty="0"/>
            </a:br>
            <a:r>
              <a:rPr lang="en-US" altLang="zh-CN" sz="2200" dirty="0"/>
              <a:t>                                                         4-10</a:t>
            </a:r>
            <a:r>
              <a:rPr lang="zh-CN" altLang="en-US" sz="2200" dirty="0"/>
              <a:t>译码器</a:t>
            </a:r>
            <a:r>
              <a:rPr lang="en-US" altLang="zh-CN" sz="2200" dirty="0"/>
              <a:t>(BCD</a:t>
            </a:r>
            <a:r>
              <a:rPr lang="zh-CN" altLang="en-US" sz="2200" dirty="0"/>
              <a:t>译码器</a:t>
            </a:r>
            <a:r>
              <a:rPr lang="en-US" altLang="zh-CN" sz="2200" dirty="0"/>
              <a:t>)</a:t>
            </a:r>
            <a:br>
              <a:rPr lang="en-US" altLang="zh-CN" sz="2200" dirty="0"/>
            </a:br>
            <a:r>
              <a:rPr lang="en-US" altLang="zh-CN" sz="2200" dirty="0"/>
              <a:t>  </a:t>
            </a:r>
            <a:r>
              <a:rPr lang="zh-CN" altLang="en-US" sz="2400" dirty="0"/>
              <a:t>分为：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通用译码器</a:t>
            </a:r>
            <a:r>
              <a:rPr lang="zh-CN" altLang="en-US" sz="2400" dirty="0"/>
              <a:t>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数字显示译码器</a:t>
            </a:r>
            <a:r>
              <a:rPr lang="zh-CN" altLang="en-US" sz="2400" dirty="0"/>
              <a:t>两大类。</a:t>
            </a:r>
            <a:endParaRPr lang="en-US" altLang="zh-CN" sz="22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06708B-07BC-4FD4-9569-D23207511781}"/>
              </a:ext>
            </a:extLst>
          </p:cNvPr>
          <p:cNvGrpSpPr/>
          <p:nvPr/>
        </p:nvGrpSpPr>
        <p:grpSpPr>
          <a:xfrm>
            <a:off x="9460710" y="1638526"/>
            <a:ext cx="2515912" cy="1987991"/>
            <a:chOff x="9460710" y="1537550"/>
            <a:chExt cx="2515912" cy="1987991"/>
          </a:xfrm>
        </p:grpSpPr>
        <p:pic>
          <p:nvPicPr>
            <p:cNvPr id="5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460710" y="1537550"/>
              <a:ext cx="2515912" cy="1987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梯形 2">
              <a:extLst>
                <a:ext uri="{FF2B5EF4-FFF2-40B4-BE49-F238E27FC236}">
                  <a16:creationId xmlns:a16="http://schemas.microsoft.com/office/drawing/2014/main" id="{1D35E2AF-E7A0-4E0E-BBAB-140AD197F8CE}"/>
                </a:ext>
              </a:extLst>
            </p:cNvPr>
            <p:cNvSpPr/>
            <p:nvPr/>
          </p:nvSpPr>
          <p:spPr>
            <a:xfrm rot="16200000">
              <a:off x="10102645" y="2238316"/>
              <a:ext cx="1172451" cy="1037816"/>
            </a:xfrm>
            <a:prstGeom prst="trapezoid">
              <a:avLst>
                <a:gd name="adj" fmla="val 358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D569C26-8948-4DBB-8A21-FB966875A7E6}"/>
                </a:ext>
              </a:extLst>
            </p:cNvPr>
            <p:cNvSpPr txBox="1"/>
            <p:nvPr/>
          </p:nvSpPr>
          <p:spPr>
            <a:xfrm>
              <a:off x="10186168" y="246808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</a:rPr>
                <a:t>映射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684E370-85E3-4CF4-9F61-9369DD7A801E}"/>
              </a:ext>
            </a:extLst>
          </p:cNvPr>
          <p:cNvGrpSpPr/>
          <p:nvPr/>
        </p:nvGrpSpPr>
        <p:grpSpPr>
          <a:xfrm>
            <a:off x="200146" y="3321011"/>
            <a:ext cx="11824184" cy="2864764"/>
            <a:chOff x="200146" y="3321011"/>
            <a:chExt cx="11824184" cy="2864764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2E8CFCB-AC63-4012-A642-DA77D9CAE461}"/>
                </a:ext>
              </a:extLst>
            </p:cNvPr>
            <p:cNvSpPr txBox="1"/>
            <p:nvPr/>
          </p:nvSpPr>
          <p:spPr>
            <a:xfrm>
              <a:off x="200146" y="4395413"/>
              <a:ext cx="8730681" cy="1790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800" b="1" dirty="0"/>
                <a:t>编码器</a:t>
              </a:r>
              <a:r>
                <a:rPr lang="zh-CN" altLang="en-US" sz="2400" dirty="0"/>
                <a:t>：用一个二进制代码表示</a:t>
              </a:r>
              <a:r>
                <a:rPr lang="zh-CN" altLang="en-US" sz="2400" u="sng" dirty="0"/>
                <a:t>特定含义</a:t>
              </a:r>
              <a:r>
                <a:rPr lang="zh-CN" altLang="en-US" sz="2400" dirty="0"/>
                <a:t>信息的逻辑电路。</a:t>
              </a:r>
              <a:br>
                <a:rPr lang="en-US" altLang="zh-CN" sz="2400" dirty="0"/>
              </a:br>
              <a:r>
                <a:rPr lang="zh-CN" altLang="en-US" sz="2400" dirty="0"/>
                <a:t>转换</a:t>
              </a:r>
              <a:r>
                <a:rPr lang="zh-CN" altLang="en-US" sz="2400" b="1" dirty="0"/>
                <a:t>目的</a:t>
              </a:r>
              <a:r>
                <a:rPr lang="zh-CN" altLang="en-US" sz="2400" dirty="0"/>
                <a:t>：标准化、速度、保密性、或 </a:t>
              </a:r>
              <a:br>
                <a:rPr lang="en-US" altLang="zh-CN" sz="2400" dirty="0"/>
              </a:br>
              <a:r>
                <a:rPr lang="en-US" altLang="zh-CN" sz="2400" dirty="0"/>
                <a:t>                  </a:t>
              </a:r>
              <a:r>
                <a:rPr lang="zh-CN" altLang="en-US" sz="2400" dirty="0"/>
                <a:t>为了压缩数据</a:t>
              </a:r>
              <a:r>
                <a:rPr lang="en-US" altLang="zh-CN" sz="2400" dirty="0"/>
                <a:t>(</a:t>
              </a:r>
              <a:r>
                <a:rPr lang="zh-CN" altLang="en-US" sz="2400" dirty="0"/>
                <a:t>图像、音频、视频</a:t>
              </a:r>
              <a:r>
                <a:rPr lang="en-US" altLang="zh-CN" sz="2400" dirty="0"/>
                <a:t>)</a:t>
              </a:r>
              <a:r>
                <a:rPr lang="zh-CN" altLang="en-US" sz="2400" dirty="0"/>
                <a:t>。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22F3998-A07D-4A66-8D91-E61526F323B4}"/>
                </a:ext>
              </a:extLst>
            </p:cNvPr>
            <p:cNvGrpSpPr/>
            <p:nvPr/>
          </p:nvGrpSpPr>
          <p:grpSpPr>
            <a:xfrm>
              <a:off x="9379342" y="4418773"/>
              <a:ext cx="2644988" cy="1744915"/>
              <a:chOff x="9379342" y="4329014"/>
              <a:chExt cx="2644988" cy="1744915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173978" y="4329014"/>
                <a:ext cx="1050000" cy="1744915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</a:rPr>
                  <a:t>4:2</a:t>
                </a:r>
              </a:p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Encoder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箭头连接符 8"/>
              <p:cNvCxnSpPr/>
              <p:nvPr/>
            </p:nvCxnSpPr>
            <p:spPr>
              <a:xfrm>
                <a:off x="9786995" y="5361036"/>
                <a:ext cx="36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>
                <a:off x="9786995" y="5100219"/>
                <a:ext cx="36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>
                <a:off x="9786995" y="5621853"/>
                <a:ext cx="36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9786995" y="5882671"/>
                <a:ext cx="36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cxnSpLocks/>
              </p:cNvCxnSpPr>
              <p:nvPr/>
            </p:nvCxnSpPr>
            <p:spPr>
              <a:xfrm>
                <a:off x="11241320" y="5282423"/>
                <a:ext cx="36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cxnSpLocks/>
              </p:cNvCxnSpPr>
              <p:nvPr/>
            </p:nvCxnSpPr>
            <p:spPr>
              <a:xfrm>
                <a:off x="11241320" y="5681152"/>
                <a:ext cx="36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9379343" y="5698005"/>
                    <a:ext cx="49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9343" y="5698005"/>
                    <a:ext cx="49077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/>
                  <p:cNvSpPr txBox="1"/>
                  <p:nvPr/>
                </p:nvSpPr>
                <p:spPr>
                  <a:xfrm>
                    <a:off x="9379343" y="5432462"/>
                    <a:ext cx="49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9343" y="5432462"/>
                    <a:ext cx="49077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9379343" y="5166920"/>
                    <a:ext cx="49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9343" y="5166920"/>
                    <a:ext cx="49077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379342" y="4901378"/>
                    <a:ext cx="49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9342" y="4901378"/>
                    <a:ext cx="49077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1577862" y="5097757"/>
                    <a:ext cx="44646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7862" y="5097757"/>
                    <a:ext cx="4464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11577862" y="5496486"/>
                    <a:ext cx="44646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7862" y="5496486"/>
                    <a:ext cx="4464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梯形 23">
                <a:extLst>
                  <a:ext uri="{FF2B5EF4-FFF2-40B4-BE49-F238E27FC236}">
                    <a16:creationId xmlns:a16="http://schemas.microsoft.com/office/drawing/2014/main" id="{7BB56962-A641-4B34-AE1B-FA0D5FF90E92}"/>
                  </a:ext>
                </a:extLst>
              </p:cNvPr>
              <p:cNvSpPr/>
              <p:nvPr/>
            </p:nvSpPr>
            <p:spPr>
              <a:xfrm rot="5400000">
                <a:off x="10227104" y="4995246"/>
                <a:ext cx="944534" cy="984400"/>
              </a:xfrm>
              <a:prstGeom prst="trapezoid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937F620-EE11-4F42-84B9-3425C64D2BFA}"/>
                  </a:ext>
                </a:extLst>
              </p:cNvPr>
              <p:cNvSpPr txBox="1"/>
              <p:nvPr/>
            </p:nvSpPr>
            <p:spPr>
              <a:xfrm>
                <a:off x="10203933" y="5195394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C00000"/>
                    </a:solidFill>
                  </a:rPr>
                  <a:t>映射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7" name="箭头: 上下 26">
              <a:extLst>
                <a:ext uri="{FF2B5EF4-FFF2-40B4-BE49-F238E27FC236}">
                  <a16:creationId xmlns:a16="http://schemas.microsoft.com/office/drawing/2014/main" id="{9ECBCF98-50FF-46F5-8A94-8D31C3B1CDEE}"/>
                </a:ext>
              </a:extLst>
            </p:cNvPr>
            <p:cNvSpPr/>
            <p:nvPr/>
          </p:nvSpPr>
          <p:spPr>
            <a:xfrm>
              <a:off x="3651990" y="3321011"/>
              <a:ext cx="460005" cy="1082695"/>
            </a:xfrm>
            <a:prstGeom prst="upDown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D54DD18-27C3-4646-A556-35C43AE9000D}"/>
                </a:ext>
              </a:extLst>
            </p:cNvPr>
            <p:cNvSpPr txBox="1"/>
            <p:nvPr/>
          </p:nvSpPr>
          <p:spPr>
            <a:xfrm>
              <a:off x="3057847" y="3656944"/>
              <a:ext cx="16431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</a:rPr>
                <a:t>功能    互逆</a:t>
              </a:r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791DC8C4-B155-46A0-9758-C5240B468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8611" y="2712380"/>
            <a:ext cx="1340712" cy="123516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F1D82F-38F9-45EF-945E-7CFF802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9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A351F543-97DD-4F17-BE1A-67E671E25AA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</a:rPr>
              <a:t>应用：</a:t>
            </a:r>
            <a:r>
              <a:rPr lang="en-US" altLang="zh-CN" sz="4000" b="1" dirty="0"/>
              <a:t>2-4</a:t>
            </a:r>
            <a:r>
              <a:rPr lang="zh-CN" altLang="en-US" sz="4000" b="1" dirty="0"/>
              <a:t>译码器</a:t>
            </a:r>
            <a:r>
              <a:rPr lang="zh-CN" altLang="en-US" sz="4000" dirty="0"/>
              <a:t>用于</a:t>
            </a:r>
            <a:r>
              <a:rPr lang="zh-CN" altLang="en-US" sz="4000" b="1" dirty="0"/>
              <a:t>地址译码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6AC1C8-D46E-476D-8864-A2B9B7B2FE47}"/>
              </a:ext>
            </a:extLst>
          </p:cNvPr>
          <p:cNvGrpSpPr/>
          <p:nvPr/>
        </p:nvGrpSpPr>
        <p:grpSpPr>
          <a:xfrm>
            <a:off x="1912133" y="1060175"/>
            <a:ext cx="7953808" cy="5575700"/>
            <a:chOff x="1912133" y="1060175"/>
            <a:chExt cx="7953808" cy="55757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2133" y="1060175"/>
              <a:ext cx="7953808" cy="55757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3DEEE7B-751B-4A53-B9D2-21A67A08D7BD}"/>
                </a:ext>
              </a:extLst>
            </p:cNvPr>
            <p:cNvSpPr txBox="1"/>
            <p:nvPr/>
          </p:nvSpPr>
          <p:spPr>
            <a:xfrm>
              <a:off x="4988004" y="59870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片选信号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A4EDD3-DCD9-4B89-9DEB-F648A75E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842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0012"/>
            <a:ext cx="12192000" cy="90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/>
              <a:t>2 : 4 </a:t>
            </a:r>
            <a:r>
              <a:rPr lang="zh-CN" altLang="en-US" sz="4000" dirty="0"/>
              <a:t>译码器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223" y="1436207"/>
            <a:ext cx="4141111" cy="481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022154" y="4626244"/>
                <a:ext cx="1432443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4626244"/>
                <a:ext cx="1432443" cy="370101"/>
              </a:xfrm>
              <a:prstGeom prst="rect">
                <a:avLst/>
              </a:prstGeom>
              <a:blipFill>
                <a:blip r:embed="rId4"/>
                <a:stretch>
                  <a:fillRect l="-4255" t="-4918" r="-1957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022154" y="5092727"/>
                <a:ext cx="1425327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5092727"/>
                <a:ext cx="1425327" cy="370101"/>
              </a:xfrm>
              <a:prstGeom prst="rect">
                <a:avLst/>
              </a:prstGeom>
              <a:blipFill>
                <a:blip r:embed="rId5"/>
                <a:stretch>
                  <a:fillRect l="-4274" t="-3279" r="-85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022154" y="5559210"/>
                <a:ext cx="1432443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5559210"/>
                <a:ext cx="1432443" cy="370101"/>
              </a:xfrm>
              <a:prstGeom prst="rect">
                <a:avLst/>
              </a:prstGeom>
              <a:blipFill>
                <a:blip r:embed="rId6"/>
                <a:stretch>
                  <a:fillRect l="-4255" t="-4918" r="-1957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022154" y="6025694"/>
                <a:ext cx="14324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54" y="6025694"/>
                <a:ext cx="1432443" cy="369332"/>
              </a:xfrm>
              <a:prstGeom prst="rect">
                <a:avLst/>
              </a:prstGeom>
              <a:blipFill>
                <a:blip r:embed="rId7"/>
                <a:stretch>
                  <a:fillRect l="-4255" r="-851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9D0B9113-32A2-41A7-8359-8FE655387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6758" y="1034225"/>
            <a:ext cx="2789442" cy="32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0A17DA-7BDD-4BE4-A7FD-6493B75737A4}"/>
              </a:ext>
            </a:extLst>
          </p:cNvPr>
          <p:cNvSpPr txBox="1"/>
          <p:nvPr/>
        </p:nvSpPr>
        <p:spPr>
          <a:xfrm>
            <a:off x="7325112" y="5216606"/>
            <a:ext cx="41857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/>
              <a:t>译码器中包含所有的</a:t>
            </a:r>
            <a:r>
              <a:rPr lang="zh-CN" altLang="en-US" sz="2600" b="1" dirty="0">
                <a:solidFill>
                  <a:schemeClr val="accent1"/>
                </a:solidFill>
              </a:rPr>
              <a:t>乘积项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69A610-A129-4263-B677-CD22D948A4E0}"/>
              </a:ext>
            </a:extLst>
          </p:cNvPr>
          <p:cNvSpPr/>
          <p:nvPr/>
        </p:nvSpPr>
        <p:spPr>
          <a:xfrm rot="19940365">
            <a:off x="1584832" y="5413907"/>
            <a:ext cx="2671929" cy="30777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B195F9-325F-47F7-B26F-02C309BAB1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1762" y="1262303"/>
            <a:ext cx="4009442" cy="3102133"/>
          </a:xfrm>
          <a:prstGeom prst="rect">
            <a:avLst/>
          </a:prstGeom>
        </p:spPr>
      </p:pic>
      <p:sp>
        <p:nvSpPr>
          <p:cNvPr id="17" name="流程图: 多文档 16">
            <a:extLst>
              <a:ext uri="{FF2B5EF4-FFF2-40B4-BE49-F238E27FC236}">
                <a16:creationId xmlns:a16="http://schemas.microsoft.com/office/drawing/2014/main" id="{6B12AB1F-D200-4DBC-B7E0-720A7553BC40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Decoder</a:t>
            </a:r>
            <a:endParaRPr lang="zh-CN" altLang="en-US" sz="1600" b="1" dirty="0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13EF4671-1370-4012-89AE-77673F969507}"/>
              </a:ext>
            </a:extLst>
          </p:cNvPr>
          <p:cNvSpPr/>
          <p:nvPr/>
        </p:nvSpPr>
        <p:spPr>
          <a:xfrm>
            <a:off x="8027196" y="1067899"/>
            <a:ext cx="4054008" cy="3743396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E2CA6A-CEB7-4029-9C6E-B0856AFE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54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3AC33685-9821-4DD8-9F53-C39CFA83AD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8842116"/>
              </p:ext>
            </p:extLst>
          </p:nvPr>
        </p:nvGraphicFramePr>
        <p:xfrm>
          <a:off x="352312" y="953669"/>
          <a:ext cx="11401996" cy="5767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743440" imgH="2904480" progId="Visio.Drawing.6">
                  <p:embed/>
                </p:oleObj>
              </mc:Choice>
              <mc:Fallback>
                <p:oleObj name="VISIO" r:id="rId3" imgW="5743440" imgH="2904480" progId="Visio.Drawing.6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12" y="953669"/>
                        <a:ext cx="11401996" cy="5767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2F0C02C4-601E-4724-A05B-A1A1F88EF5C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MIPS</a:t>
            </a:r>
            <a:r>
              <a:rPr lang="zh-CN" altLang="en-US" dirty="0"/>
              <a:t>多周期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168C229-8978-4AAF-B94F-19CA72131038}"/>
              </a:ext>
            </a:extLst>
          </p:cNvPr>
          <p:cNvSpPr/>
          <p:nvPr/>
        </p:nvSpPr>
        <p:spPr>
          <a:xfrm>
            <a:off x="7393739" y="3337840"/>
            <a:ext cx="1497819" cy="179514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876A65-F0E1-434E-91A0-E09D7D96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11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742BCEC6-D7C6-4CD1-B4A0-3210F34D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带有</a:t>
            </a:r>
            <a:r>
              <a:rPr lang="zh-CN" altLang="en-US" sz="4000" dirty="0">
                <a:solidFill>
                  <a:schemeClr val="accent1"/>
                </a:solidFill>
              </a:rPr>
              <a:t>使能端</a:t>
            </a:r>
            <a:r>
              <a:rPr lang="zh-CN" altLang="en-US" sz="4000" dirty="0"/>
              <a:t>的</a:t>
            </a:r>
            <a:r>
              <a:rPr lang="en-US" altLang="zh-CN" sz="4000" dirty="0"/>
              <a:t>2:4</a:t>
            </a:r>
            <a:r>
              <a:rPr lang="zh-CN" altLang="en-US" sz="4000" dirty="0"/>
              <a:t>译码器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B5305F-52E0-4F8A-9E50-AF31D2B3D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312" y="3621338"/>
            <a:ext cx="4916942" cy="3164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8B4BA2-89A4-4C74-A94A-D3C4274F6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489" y="1153113"/>
            <a:ext cx="5771887" cy="3671329"/>
          </a:xfrm>
          <a:prstGeom prst="rect">
            <a:avLst/>
          </a:prstGeom>
        </p:spPr>
      </p:pic>
      <p:sp>
        <p:nvSpPr>
          <p:cNvPr id="10" name="流程图: 多文档 9">
            <a:extLst>
              <a:ext uri="{FF2B5EF4-FFF2-40B4-BE49-F238E27FC236}">
                <a16:creationId xmlns:a16="http://schemas.microsoft.com/office/drawing/2014/main" id="{1EE276CC-595E-44C2-BD47-11E9A6FBE96C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Decoder</a:t>
            </a:r>
            <a:endParaRPr lang="zh-CN" altLang="en-US" sz="1600" b="1" dirty="0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499F6F7A-8252-46DA-ACAD-984E02C1BB2C}"/>
              </a:ext>
            </a:extLst>
          </p:cNvPr>
          <p:cNvSpPr/>
          <p:nvPr/>
        </p:nvSpPr>
        <p:spPr>
          <a:xfrm>
            <a:off x="5873477" y="994970"/>
            <a:ext cx="6101140" cy="4087522"/>
          </a:xfrm>
          <a:prstGeom prst="foldedCorner">
            <a:avLst>
              <a:gd name="adj" fmla="val 1378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7">
                <a:extLst>
                  <a:ext uri="{FF2B5EF4-FFF2-40B4-BE49-F238E27FC236}">
                    <a16:creationId xmlns:a16="http://schemas.microsoft.com/office/drawing/2014/main" id="{90FAFC31-4BD1-42E3-B9E2-5951EDD0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276142"/>
                  </p:ext>
                </p:extLst>
              </p:nvPr>
            </p:nvGraphicFramePr>
            <p:xfrm>
              <a:off x="580849" y="1153113"/>
              <a:ext cx="4725868" cy="22250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75124">
                      <a:extLst>
                        <a:ext uri="{9D8B030D-6E8A-4147-A177-3AD203B41FA5}">
                          <a16:colId xmlns:a16="http://schemas.microsoft.com/office/drawing/2014/main" val="1729039993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2134998866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826926814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2066403722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1028616587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4191671006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2441485378"/>
                        </a:ext>
                      </a:extLst>
                    </a:gridCol>
                  </a:tblGrid>
                  <a:tr h="3800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1919120"/>
                      </a:ext>
                    </a:extLst>
                  </a:tr>
                  <a:tr h="350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270168"/>
                      </a:ext>
                    </a:extLst>
                  </a:tr>
                  <a:tr h="350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1431569"/>
                      </a:ext>
                    </a:extLst>
                  </a:tr>
                  <a:tr h="350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164996"/>
                      </a:ext>
                    </a:extLst>
                  </a:tr>
                  <a:tr h="350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4903178"/>
                      </a:ext>
                    </a:extLst>
                  </a:tr>
                  <a:tr h="350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6869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7">
                <a:extLst>
                  <a:ext uri="{FF2B5EF4-FFF2-40B4-BE49-F238E27FC236}">
                    <a16:creationId xmlns:a16="http://schemas.microsoft.com/office/drawing/2014/main" id="{90FAFC31-4BD1-42E3-B9E2-5951EDD0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276142"/>
                  </p:ext>
                </p:extLst>
              </p:nvPr>
            </p:nvGraphicFramePr>
            <p:xfrm>
              <a:off x="580849" y="1153113"/>
              <a:ext cx="4725868" cy="22250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75124">
                      <a:extLst>
                        <a:ext uri="{9D8B030D-6E8A-4147-A177-3AD203B41FA5}">
                          <a16:colId xmlns:a16="http://schemas.microsoft.com/office/drawing/2014/main" val="1729039993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2134998866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826926814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2066403722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1028616587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4191671006"/>
                        </a:ext>
                      </a:extLst>
                    </a:gridCol>
                    <a:gridCol w="675124">
                      <a:extLst>
                        <a:ext uri="{9D8B030D-6E8A-4147-A177-3AD203B41FA5}">
                          <a16:colId xmlns:a16="http://schemas.microsoft.com/office/drawing/2014/main" val="244148537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538" r="-600000" b="-4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538" r="-500000" b="-4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00000" t="-1538" r="-400000" b="-4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302727" t="-1538" r="-303636" b="-4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99099" t="-1538" r="-200901" b="-4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99099" t="-1538" r="-100901" b="-48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599099" t="-1538" r="-901" b="-48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91912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270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14315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1649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49031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68692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17FDE1-FDA8-46C4-978C-861817BF9FC4}"/>
                  </a:ext>
                </a:extLst>
              </p:cNvPr>
              <p:cNvSpPr txBox="1"/>
              <p:nvPr/>
            </p:nvSpPr>
            <p:spPr>
              <a:xfrm>
                <a:off x="382402" y="4834441"/>
                <a:ext cx="39689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17FDE1-FDA8-46C4-978C-861817BF9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02" y="4834441"/>
                <a:ext cx="396894" cy="369332"/>
              </a:xfrm>
              <a:prstGeom prst="rect">
                <a:avLst/>
              </a:prstGeom>
              <a:blipFill>
                <a:blip r:embed="rId6"/>
                <a:stretch>
                  <a:fillRect l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52EA3F2-B829-42FE-91C1-791800ED3745}"/>
                  </a:ext>
                </a:extLst>
              </p:cNvPr>
              <p:cNvSpPr txBox="1"/>
              <p:nvPr/>
            </p:nvSpPr>
            <p:spPr>
              <a:xfrm>
                <a:off x="382402" y="5520221"/>
                <a:ext cx="39689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52EA3F2-B829-42FE-91C1-791800ED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02" y="5520221"/>
                <a:ext cx="396894" cy="369332"/>
              </a:xfrm>
              <a:prstGeom prst="rect">
                <a:avLst/>
              </a:prstGeom>
              <a:blipFill>
                <a:blip r:embed="rId7"/>
                <a:stretch>
                  <a:fillRect l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3482CBE1-E24D-4672-A695-7AF81D3A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B7A55FD-66DE-FBCF-CC84-FA0BC88B8EF8}"/>
              </a:ext>
            </a:extLst>
          </p:cNvPr>
          <p:cNvSpPr/>
          <p:nvPr/>
        </p:nvSpPr>
        <p:spPr>
          <a:xfrm>
            <a:off x="9212366" y="2144994"/>
            <a:ext cx="854580" cy="2905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6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8754D-795B-4CB3-B89A-041CEE7E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300" dirty="0"/>
              <a:t>2:</a:t>
            </a:r>
            <a:r>
              <a:rPr lang="en-US" altLang="zh-CN" dirty="0"/>
              <a:t>4 </a:t>
            </a:r>
            <a:r>
              <a:rPr lang="zh-CN" altLang="en-US" dirty="0"/>
              <a:t>译码器 </a:t>
            </a:r>
            <a:r>
              <a:rPr lang="zh-CN" altLang="en-US" b="1" dirty="0"/>
              <a:t>代码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F25FBA-D849-4A8F-9185-DA66891C3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168" y="1531082"/>
            <a:ext cx="3576549" cy="4432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C93CF4-8BFF-45BA-98B0-CEAEF2E89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02"/>
          <a:stretch/>
        </p:blipFill>
        <p:spPr>
          <a:xfrm>
            <a:off x="61708" y="1531082"/>
            <a:ext cx="4003929" cy="43802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784D59-C03D-43F8-86AD-55A10EA0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427" y="1531082"/>
            <a:ext cx="3777335" cy="3799698"/>
          </a:xfrm>
          <a:prstGeom prst="rect">
            <a:avLst/>
          </a:prstGeom>
        </p:spPr>
      </p:pic>
      <p:sp>
        <p:nvSpPr>
          <p:cNvPr id="3" name="矩形: 折角 2">
            <a:extLst>
              <a:ext uri="{FF2B5EF4-FFF2-40B4-BE49-F238E27FC236}">
                <a16:creationId xmlns:a16="http://schemas.microsoft.com/office/drawing/2014/main" id="{7063B1B2-3413-4AF0-AA5A-62C2D8095B7F}"/>
              </a:ext>
            </a:extLst>
          </p:cNvPr>
          <p:cNvSpPr/>
          <p:nvPr/>
        </p:nvSpPr>
        <p:spPr>
          <a:xfrm>
            <a:off x="61708" y="1374405"/>
            <a:ext cx="4003929" cy="5256397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FC837C4D-3126-42BF-8C1C-E17D34F4565A}"/>
              </a:ext>
            </a:extLst>
          </p:cNvPr>
          <p:cNvSpPr/>
          <p:nvPr/>
        </p:nvSpPr>
        <p:spPr>
          <a:xfrm>
            <a:off x="4313498" y="1374404"/>
            <a:ext cx="3764637" cy="5256397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88319593-0BE4-4653-8F81-8FB4B00B89CA}"/>
              </a:ext>
            </a:extLst>
          </p:cNvPr>
          <p:cNvSpPr/>
          <p:nvPr/>
        </p:nvSpPr>
        <p:spPr>
          <a:xfrm>
            <a:off x="8310717" y="1374403"/>
            <a:ext cx="3819575" cy="5256397"/>
          </a:xfrm>
          <a:prstGeom prst="foldedCorne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多文档 10">
            <a:extLst>
              <a:ext uri="{FF2B5EF4-FFF2-40B4-BE49-F238E27FC236}">
                <a16:creationId xmlns:a16="http://schemas.microsoft.com/office/drawing/2014/main" id="{56B3C480-43FF-4806-9561-066D31EC43E5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Decoder</a:t>
            </a:r>
            <a:endParaRPr lang="zh-CN" altLang="en-US" sz="16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F9C33C-10A3-4419-990E-7A91723D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53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3FD34-CDC4-4DA1-93AB-4717BB32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300" dirty="0"/>
              <a:t>2:</a:t>
            </a:r>
            <a:r>
              <a:rPr lang="en-US" altLang="zh-CN" dirty="0"/>
              <a:t>4 </a:t>
            </a:r>
            <a:r>
              <a:rPr lang="zh-CN" altLang="en-US" dirty="0"/>
              <a:t>译码器 门级描述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88E0F93-708B-4B7B-A3A3-FFA9570E2D88}"/>
              </a:ext>
            </a:extLst>
          </p:cNvPr>
          <p:cNvGrpSpPr/>
          <p:nvPr/>
        </p:nvGrpSpPr>
        <p:grpSpPr>
          <a:xfrm>
            <a:off x="142149" y="1358625"/>
            <a:ext cx="3745321" cy="4539099"/>
            <a:chOff x="467518" y="1358625"/>
            <a:chExt cx="3745321" cy="45390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C966063-BAFE-4B7A-BACD-54079DD92CFD}"/>
                </a:ext>
              </a:extLst>
            </p:cNvPr>
            <p:cNvGrpSpPr/>
            <p:nvPr/>
          </p:nvGrpSpPr>
          <p:grpSpPr>
            <a:xfrm>
              <a:off x="467518" y="1358625"/>
              <a:ext cx="3745321" cy="4539099"/>
              <a:chOff x="5061229" y="963915"/>
              <a:chExt cx="3745321" cy="4539099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580B618A-7653-4FD8-9743-E9B41E247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2437" y="1159614"/>
                <a:ext cx="3694113" cy="434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E2FBF967-2905-41D6-B8E9-D8024F39920D}"/>
                      </a:ext>
                    </a:extLst>
                  </p:cNvPr>
                  <p:cNvSpPr txBox="1"/>
                  <p:nvPr/>
                </p:nvSpPr>
                <p:spPr>
                  <a:xfrm>
                    <a:off x="5061229" y="963916"/>
                    <a:ext cx="444352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" name="文本框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1229" y="963916"/>
                    <a:ext cx="444352" cy="46166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83107A3F-6A1E-41B5-AB0C-C26CC4484F6D}"/>
                      </a:ext>
                    </a:extLst>
                  </p:cNvPr>
                  <p:cNvSpPr txBox="1"/>
                  <p:nvPr/>
                </p:nvSpPr>
                <p:spPr>
                  <a:xfrm>
                    <a:off x="5064937" y="963915"/>
                    <a:ext cx="444352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4937" y="963915"/>
                    <a:ext cx="444352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98ABC27B-A755-468D-AE89-317CBFAAB413}"/>
                      </a:ext>
                    </a:extLst>
                  </p:cNvPr>
                  <p:cNvSpPr txBox="1"/>
                  <p:nvPr/>
                </p:nvSpPr>
                <p:spPr>
                  <a:xfrm>
                    <a:off x="6181581" y="977240"/>
                    <a:ext cx="444352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1581" y="977240"/>
                    <a:ext cx="44435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C949D97-8DF0-4600-8E50-7DF8E5913D99}"/>
                </a:ext>
              </a:extLst>
            </p:cNvPr>
            <p:cNvSpPr txBox="1"/>
            <p:nvPr/>
          </p:nvSpPr>
          <p:spPr>
            <a:xfrm>
              <a:off x="912453" y="2100703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G1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0B139F3-9FE1-4D9F-BF1F-423C210B83EC}"/>
                </a:ext>
              </a:extLst>
            </p:cNvPr>
            <p:cNvSpPr txBox="1"/>
            <p:nvPr/>
          </p:nvSpPr>
          <p:spPr>
            <a:xfrm>
              <a:off x="2070669" y="2100703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G2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5C61942-A91F-40C6-8C30-28DB31921FC2}"/>
                </a:ext>
              </a:extLst>
            </p:cNvPr>
            <p:cNvSpPr txBox="1"/>
            <p:nvPr/>
          </p:nvSpPr>
          <p:spPr>
            <a:xfrm>
              <a:off x="3276934" y="540148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G3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F9BB9A9-083B-4701-8D71-6CAAF867FF5C}"/>
                </a:ext>
              </a:extLst>
            </p:cNvPr>
            <p:cNvSpPr txBox="1"/>
            <p:nvPr/>
          </p:nvSpPr>
          <p:spPr>
            <a:xfrm>
              <a:off x="3276934" y="4658061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G4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5208CA2-A8CB-4C37-A989-FD95B727BD90}"/>
                </a:ext>
              </a:extLst>
            </p:cNvPr>
            <p:cNvSpPr txBox="1"/>
            <p:nvPr/>
          </p:nvSpPr>
          <p:spPr>
            <a:xfrm>
              <a:off x="3276934" y="385741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G5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AA129EB-4E8F-4DD6-BE98-4F045F542309}"/>
                </a:ext>
              </a:extLst>
            </p:cNvPr>
            <p:cNvSpPr txBox="1"/>
            <p:nvPr/>
          </p:nvSpPr>
          <p:spPr>
            <a:xfrm>
              <a:off x="3276934" y="3087753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</a:rPr>
                <a:t>G6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C8B97A6-AF4C-448F-8595-3DD49DC9F5D2}"/>
                </a:ext>
              </a:extLst>
            </p:cNvPr>
            <p:cNvSpPr txBox="1"/>
            <p:nvPr/>
          </p:nvSpPr>
          <p:spPr>
            <a:xfrm>
              <a:off x="1078756" y="2746283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a_not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08E4358-C7B4-499F-A05A-F38506E4C61C}"/>
                </a:ext>
              </a:extLst>
            </p:cNvPr>
            <p:cNvSpPr txBox="1"/>
            <p:nvPr/>
          </p:nvSpPr>
          <p:spPr>
            <a:xfrm>
              <a:off x="2257973" y="2723867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b_not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86D2F9D-3768-4AB7-AA6E-FC2D0493C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496" y="1019595"/>
            <a:ext cx="3846663" cy="5630749"/>
          </a:xfrm>
          <a:prstGeom prst="rect">
            <a:avLst/>
          </a:prstGeom>
        </p:spPr>
      </p:pic>
      <p:sp>
        <p:nvSpPr>
          <p:cNvPr id="22" name="矩形: 折角 21">
            <a:extLst>
              <a:ext uri="{FF2B5EF4-FFF2-40B4-BE49-F238E27FC236}">
                <a16:creationId xmlns:a16="http://schemas.microsoft.com/office/drawing/2014/main" id="{195AE00A-7DA4-48DA-AA37-34C64EED6A8F}"/>
              </a:ext>
            </a:extLst>
          </p:cNvPr>
          <p:cNvSpPr/>
          <p:nvPr/>
        </p:nvSpPr>
        <p:spPr>
          <a:xfrm>
            <a:off x="4185829" y="953668"/>
            <a:ext cx="4023335" cy="5811770"/>
          </a:xfrm>
          <a:prstGeom prst="foldedCorner">
            <a:avLst>
              <a:gd name="adj" fmla="val 1220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多文档 22">
            <a:extLst>
              <a:ext uri="{FF2B5EF4-FFF2-40B4-BE49-F238E27FC236}">
                <a16:creationId xmlns:a16="http://schemas.microsoft.com/office/drawing/2014/main" id="{0579D983-1ECE-4AF9-8C11-91799CEE79C8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Decoder</a:t>
            </a:r>
            <a:endParaRPr lang="zh-CN" altLang="en-US" sz="1600" b="1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F003529-F3B2-417D-BD93-1E263F4528E7}"/>
              </a:ext>
            </a:extLst>
          </p:cNvPr>
          <p:cNvGrpSpPr/>
          <p:nvPr/>
        </p:nvGrpSpPr>
        <p:grpSpPr>
          <a:xfrm>
            <a:off x="8409730" y="972665"/>
            <a:ext cx="3636648" cy="3580578"/>
            <a:chOff x="8460220" y="1230717"/>
            <a:chExt cx="3636648" cy="358057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181CE4-B837-40EE-9348-F8F46C149B37}"/>
                </a:ext>
              </a:extLst>
            </p:cNvPr>
            <p:cNvSpPr txBox="1"/>
            <p:nvPr/>
          </p:nvSpPr>
          <p:spPr>
            <a:xfrm>
              <a:off x="9564140" y="123071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顶层文件</a:t>
              </a:r>
              <a:endParaRPr lang="zh-CN" altLang="en-US" b="1" dirty="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5E47596-3BD0-4A1E-A219-4D4BBB5C9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5886" y="1743858"/>
              <a:ext cx="3620982" cy="2603582"/>
            </a:xfrm>
            <a:prstGeom prst="rect">
              <a:avLst/>
            </a:prstGeom>
          </p:spPr>
        </p:pic>
        <p:sp>
          <p:nvSpPr>
            <p:cNvPr id="25" name="矩形: 折角 24">
              <a:extLst>
                <a:ext uri="{FF2B5EF4-FFF2-40B4-BE49-F238E27FC236}">
                  <a16:creationId xmlns:a16="http://schemas.microsoft.com/office/drawing/2014/main" id="{8C65B159-173E-488D-A89E-6A77E9DC4AE5}"/>
                </a:ext>
              </a:extLst>
            </p:cNvPr>
            <p:cNvSpPr/>
            <p:nvPr/>
          </p:nvSpPr>
          <p:spPr>
            <a:xfrm>
              <a:off x="8460220" y="1230717"/>
              <a:ext cx="3620983" cy="3580578"/>
            </a:xfrm>
            <a:prstGeom prst="foldedCorne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E2E71D94-1499-4B30-8E20-6C8B0A2C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351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CA377A4-817A-4DC1-8DD4-D16F563C3EB6}"/>
              </a:ext>
            </a:extLst>
          </p:cNvPr>
          <p:cNvGrpSpPr/>
          <p:nvPr/>
        </p:nvGrpSpPr>
        <p:grpSpPr>
          <a:xfrm>
            <a:off x="7612018" y="2499720"/>
            <a:ext cx="3495052" cy="4142986"/>
            <a:chOff x="6487148" y="2241865"/>
            <a:chExt cx="3495052" cy="41429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3A2BBA9-37CF-448E-929E-4F152497C928}"/>
                </a:ext>
              </a:extLst>
            </p:cNvPr>
            <p:cNvGrpSpPr/>
            <p:nvPr/>
          </p:nvGrpSpPr>
          <p:grpSpPr>
            <a:xfrm>
              <a:off x="6487148" y="2241865"/>
              <a:ext cx="3495052" cy="4142986"/>
              <a:chOff x="3374967" y="2578489"/>
              <a:chExt cx="3495052" cy="4142986"/>
            </a:xfrm>
          </p:grpSpPr>
          <p:pic>
            <p:nvPicPr>
              <p:cNvPr id="6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4967" y="3330633"/>
                <a:ext cx="3495052" cy="3390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C1F95EB9-9B9E-4DB3-976B-69B99A563E43}"/>
                      </a:ext>
                    </a:extLst>
                  </p:cNvPr>
                  <p:cNvSpPr txBox="1"/>
                  <p:nvPr/>
                </p:nvSpPr>
                <p:spPr>
                  <a:xfrm>
                    <a:off x="3988579" y="2578489"/>
                    <a:ext cx="2502801" cy="4009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600" dirty="0"/>
                  </a:p>
                </p:txBody>
              </p:sp>
            </mc:Choice>
            <mc:Fallback xmlns="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C1F95EB9-9B9E-4DB3-976B-69B99A563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8579" y="2578489"/>
                    <a:ext cx="2502801" cy="4009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F8C0D0F-55DC-4B2C-AC9A-6B507B87BC88}"/>
                </a:ext>
              </a:extLst>
            </p:cNvPr>
            <p:cNvSpPr/>
            <p:nvPr/>
          </p:nvSpPr>
          <p:spPr>
            <a:xfrm>
              <a:off x="6552265" y="5374204"/>
              <a:ext cx="1492211" cy="577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06036153-9B75-4047-8F9D-8728E810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5】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4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:4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译码器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实现</a:t>
            </a:r>
            <a:r>
              <a:rPr lang="en-US" altLang="zh-CN" sz="4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输入任意函数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6F47B81-71EF-40DA-BA3F-4D861FE0ACAE}"/>
              </a:ext>
            </a:extLst>
          </p:cNvPr>
          <p:cNvGrpSpPr/>
          <p:nvPr/>
        </p:nvGrpSpPr>
        <p:grpSpPr>
          <a:xfrm>
            <a:off x="204500" y="1616797"/>
            <a:ext cx="8162136" cy="5025909"/>
            <a:chOff x="204500" y="1616797"/>
            <a:chExt cx="8162136" cy="5025909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5391D362-B262-4BB6-89C3-9101AF2FDDE7}"/>
                </a:ext>
              </a:extLst>
            </p:cNvPr>
            <p:cNvSpPr txBox="1"/>
            <p:nvPr/>
          </p:nvSpPr>
          <p:spPr>
            <a:xfrm>
              <a:off x="204500" y="1616797"/>
              <a:ext cx="8162136" cy="194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一个译码器提供了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n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个输入变量的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en-US" altLang="zh-CN" sz="2400" baseline="30000" dirty="0">
                  <a:latin typeface="楷体" panose="02010609060101010101" pitchFamily="49" charset="-122"/>
                  <a:ea typeface="楷体" panose="02010609060101010101" pitchFamily="49" charset="-122"/>
                </a:rPr>
                <a:t>n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个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最小项（乘积项）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任何函数都可以表示为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最小项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之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故可用</a:t>
              </a:r>
              <a:r>
                <a:rPr lang="zh-CN" altLang="en-US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译码器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+ </a:t>
              </a:r>
              <a:r>
                <a:rPr lang="zh-CN" altLang="en-US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或门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实现任意函数！</a:t>
              </a:r>
              <a:b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</a:b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      (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与门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) + (</a:t>
              </a:r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或门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)</a:t>
              </a:r>
              <a:endPara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76F88DF-8631-400B-8CE7-3ED04767A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229" y="3795905"/>
              <a:ext cx="2421238" cy="2846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316A3A5-1B47-4CF5-B87E-B8E60BF81C5C}"/>
              </a:ext>
            </a:extLst>
          </p:cNvPr>
          <p:cNvSpPr txBox="1"/>
          <p:nvPr/>
        </p:nvSpPr>
        <p:spPr>
          <a:xfrm>
            <a:off x="4563722" y="92509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风马牛不相及？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D22D46-9AC0-4E6B-B6C1-E65AC727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415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825FF8-D8BB-40E8-87E7-7A7ADF1D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24" y="918635"/>
            <a:ext cx="5066950" cy="5212894"/>
          </a:xfrm>
          <a:prstGeom prst="rect">
            <a:avLst/>
          </a:prstGeom>
        </p:spPr>
      </p:pic>
      <p:pic>
        <p:nvPicPr>
          <p:cNvPr id="56442" name="Picture 122" descr="C:\Users\Sam2013\AppData\Roaming\Tencent\Users\1850360580\QQ\WinTemp\RichOle\KM2%ZLSGY%Z4MDODYZXG3@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23" y="4216078"/>
            <a:ext cx="6567401" cy="250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D31DD2F-8BB5-4266-A714-6B2392E4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/>
              <a:t>3-8 </a:t>
            </a:r>
            <a:r>
              <a:rPr lang="zh-CN" altLang="en-US" sz="4000" dirty="0"/>
              <a:t>译码器</a:t>
            </a:r>
            <a:endParaRPr lang="zh-CN" altLang="en-US" sz="4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F55A89-E511-4BC3-9479-DBF74DA3B76F}"/>
              </a:ext>
            </a:extLst>
          </p:cNvPr>
          <p:cNvSpPr txBox="1"/>
          <p:nvPr/>
        </p:nvSpPr>
        <p:spPr>
          <a:xfrm>
            <a:off x="254618" y="2215600"/>
            <a:ext cx="115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输入代表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二进制数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C51596-A6DC-46CB-8032-2CE27BBC0AA5}"/>
              </a:ext>
            </a:extLst>
          </p:cNvPr>
          <p:cNvSpPr txBox="1"/>
          <p:nvPr/>
        </p:nvSpPr>
        <p:spPr>
          <a:xfrm>
            <a:off x="4245386" y="2009882"/>
            <a:ext cx="1470367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输出代表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十进制系统中的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个数字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297908-0C7F-4985-BC3B-A708AAE43782}"/>
              </a:ext>
            </a:extLst>
          </p:cNvPr>
          <p:cNvGrpSpPr/>
          <p:nvPr/>
        </p:nvGrpSpPr>
        <p:grpSpPr>
          <a:xfrm>
            <a:off x="1552331" y="1367908"/>
            <a:ext cx="2532380" cy="2623887"/>
            <a:chOff x="908364" y="1192105"/>
            <a:chExt cx="2532380" cy="262388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1842D3E-42E6-49DE-9C8B-1D28938A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364" y="1192105"/>
              <a:ext cx="2157963" cy="26238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D776635-6E4F-4C1A-9840-082F18FAD5E6}"/>
                    </a:ext>
                  </a:extLst>
                </p:cNvPr>
                <p:cNvSpPr txBox="1"/>
                <p:nvPr/>
              </p:nvSpPr>
              <p:spPr>
                <a:xfrm>
                  <a:off x="3158872" y="1288478"/>
                  <a:ext cx="2818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D776635-6E4F-4C1A-9840-082F18FAD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72" y="1288478"/>
                  <a:ext cx="281872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3043" r="-4348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05DA177-DEB0-4CE2-B241-9416D82143AB}"/>
                    </a:ext>
                  </a:extLst>
                </p:cNvPr>
                <p:cNvSpPr txBox="1"/>
                <p:nvPr/>
              </p:nvSpPr>
              <p:spPr>
                <a:xfrm>
                  <a:off x="3158872" y="1591724"/>
                  <a:ext cx="2818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05DA177-DEB0-4CE2-B241-9416D8214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72" y="1591724"/>
                  <a:ext cx="281872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3043" r="-2174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39128C4-80EB-48A5-BA4D-36BFF90CB6A0}"/>
                    </a:ext>
                  </a:extLst>
                </p:cNvPr>
                <p:cNvSpPr txBox="1"/>
                <p:nvPr/>
              </p:nvSpPr>
              <p:spPr>
                <a:xfrm>
                  <a:off x="3158872" y="1894970"/>
                  <a:ext cx="2818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39128C4-80EB-48A5-BA4D-36BFF90CB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72" y="1894970"/>
                  <a:ext cx="281872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3043" r="-4348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1CA6AD0-6757-4352-9475-47A1BC1CC995}"/>
                    </a:ext>
                  </a:extLst>
                </p:cNvPr>
                <p:cNvSpPr txBox="1"/>
                <p:nvPr/>
              </p:nvSpPr>
              <p:spPr>
                <a:xfrm>
                  <a:off x="3158872" y="2198216"/>
                  <a:ext cx="2818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1CA6AD0-6757-4352-9475-47A1BC1CC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72" y="2198216"/>
                  <a:ext cx="281872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13043" r="-4348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02A5887-BAA6-4D24-9CA8-CF47DAD6B18A}"/>
                    </a:ext>
                  </a:extLst>
                </p:cNvPr>
                <p:cNvSpPr txBox="1"/>
                <p:nvPr/>
              </p:nvSpPr>
              <p:spPr>
                <a:xfrm>
                  <a:off x="3158872" y="2501462"/>
                  <a:ext cx="2818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02A5887-BAA6-4D24-9CA8-CF47DAD6B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72" y="2501462"/>
                  <a:ext cx="281872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3043" r="-4348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6B35B-A916-4867-9865-3A39C219D8CE}"/>
                    </a:ext>
                  </a:extLst>
                </p:cNvPr>
                <p:cNvSpPr txBox="1"/>
                <p:nvPr/>
              </p:nvSpPr>
              <p:spPr>
                <a:xfrm>
                  <a:off x="3158872" y="2804708"/>
                  <a:ext cx="2818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6B35B-A916-4867-9865-3A39C219D8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72" y="2804708"/>
                  <a:ext cx="281872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3043" r="-6522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4DAF1E1-632E-4ACD-91E9-5788E130352C}"/>
                    </a:ext>
                  </a:extLst>
                </p:cNvPr>
                <p:cNvSpPr txBox="1"/>
                <p:nvPr/>
              </p:nvSpPr>
              <p:spPr>
                <a:xfrm>
                  <a:off x="3158872" y="3107954"/>
                  <a:ext cx="2818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4DAF1E1-632E-4ACD-91E9-5788E1303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72" y="3107954"/>
                  <a:ext cx="281872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4348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C3DE6182-A6B4-44E8-9D44-C7E43D4B60CE}"/>
                    </a:ext>
                  </a:extLst>
                </p:cNvPr>
                <p:cNvSpPr txBox="1"/>
                <p:nvPr/>
              </p:nvSpPr>
              <p:spPr>
                <a:xfrm>
                  <a:off x="3158872" y="3411199"/>
                  <a:ext cx="2818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C3DE6182-A6B4-44E8-9D44-C7E43D4B60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872" y="3411199"/>
                  <a:ext cx="281872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3043" r="-4348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11C89A9-C664-4977-9D8A-DCF83932BD2B}"/>
              </a:ext>
            </a:extLst>
          </p:cNvPr>
          <p:cNvSpPr txBox="1"/>
          <p:nvPr/>
        </p:nvSpPr>
        <p:spPr>
          <a:xfrm>
            <a:off x="1698606" y="885076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二</a:t>
            </a:r>
            <a:r>
              <a:rPr lang="en-US" altLang="zh-CN" sz="2000" dirty="0"/>
              <a:t>~</a:t>
            </a:r>
            <a:r>
              <a:rPr lang="zh-CN" altLang="en-US" sz="2000" dirty="0"/>
              <a:t>十进制数转换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5F4410-0234-452E-839E-15A41CCB7778}"/>
              </a:ext>
            </a:extLst>
          </p:cNvPr>
          <p:cNvSpPr/>
          <p:nvPr/>
        </p:nvSpPr>
        <p:spPr>
          <a:xfrm rot="1176716">
            <a:off x="2483838" y="5698072"/>
            <a:ext cx="4511002" cy="19801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8AD293-ACAC-4276-97DF-DFFFCEE7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594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2489" y="5338583"/>
                <a:ext cx="3189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</a:rPr>
                        <m:t>=(</m:t>
                      </m:r>
                      <m:r>
                        <a:rPr lang="en-US" altLang="zh-CN" sz="2400" b="1" i="1">
                          <a:latin typeface="Cambria Math"/>
                        </a:rPr>
                        <m:t>𝟑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𝟓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𝟔</m:t>
                      </m:r>
                      <m:r>
                        <a:rPr lang="en-US" altLang="zh-CN" sz="2400" b="1" i="1">
                          <a:latin typeface="Cambria Math"/>
                        </a:rPr>
                        <m:t>,</m:t>
                      </m:r>
                      <m:r>
                        <a:rPr lang="en-US" altLang="zh-CN" sz="2400" b="1" i="1">
                          <a:latin typeface="Cambria Math"/>
                        </a:rPr>
                        <m:t>𝟕</m:t>
                      </m:r>
                      <m:r>
                        <a:rPr lang="en-US" altLang="zh-CN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400" b="1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2400" b="1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/>
                            </a:rPr>
                            <m:t>𝟒</m:t>
                          </m:r>
                          <m:r>
                            <a:rPr lang="en-US" altLang="zh-CN" sz="2400" b="1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/>
                            </a:rPr>
                            <m:t>𝟕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89" y="5338583"/>
                <a:ext cx="3189976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583619" y="1828769"/>
            <a:ext cx="5519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因</a:t>
            </a: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全加器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输入，故选用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3-8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译码器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4FCBE66-2271-44FF-A0A5-399C50E32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6】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译码器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实现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全加器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6F9117-DD20-4E00-8609-68F1BE17B70C}"/>
              </a:ext>
            </a:extLst>
          </p:cNvPr>
          <p:cNvSpPr txBox="1"/>
          <p:nvPr/>
        </p:nvSpPr>
        <p:spPr>
          <a:xfrm>
            <a:off x="379021" y="2061848"/>
            <a:ext cx="293508" cy="304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dirty="0">
                <a:solidFill>
                  <a:srgbClr val="C00000"/>
                </a:solidFill>
                <a:latin typeface="Arial Narrow" panose="020B0606020202030204" pitchFamily="34" charset="0"/>
              </a:rPr>
              <a:t>01234567</a:t>
            </a:r>
            <a:endParaRPr lang="zh-CN" altLang="en-US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DCC436-EABB-4FC3-90CE-2BF64A73BD12}"/>
              </a:ext>
            </a:extLst>
          </p:cNvPr>
          <p:cNvSpPr/>
          <p:nvPr/>
        </p:nvSpPr>
        <p:spPr>
          <a:xfrm>
            <a:off x="1229894" y="103607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全加器的真值表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14591E-E74D-4854-96F8-E4AF763D2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374" y="2691313"/>
            <a:ext cx="6328982" cy="36354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11">
                <a:extLst>
                  <a:ext uri="{FF2B5EF4-FFF2-40B4-BE49-F238E27FC236}">
                    <a16:creationId xmlns:a16="http://schemas.microsoft.com/office/drawing/2014/main" id="{0376D73D-E880-43A6-B00F-23250F2E43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2503830"/>
                  </p:ext>
                </p:extLst>
              </p:nvPr>
            </p:nvGraphicFramePr>
            <p:xfrm>
              <a:off x="772489" y="1629162"/>
              <a:ext cx="3302665" cy="344629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60533">
                      <a:extLst>
                        <a:ext uri="{9D8B030D-6E8A-4147-A177-3AD203B41FA5}">
                          <a16:colId xmlns:a16="http://schemas.microsoft.com/office/drawing/2014/main" val="1994100083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1441282307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3252985104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3987440049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2157117882"/>
                        </a:ext>
                      </a:extLst>
                    </a:gridCol>
                  </a:tblGrid>
                  <a:tr h="4795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zh-CN" altLang="en-US" sz="2000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2628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844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59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5109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5040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9773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601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3295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378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11">
                <a:extLst>
                  <a:ext uri="{FF2B5EF4-FFF2-40B4-BE49-F238E27FC236}">
                    <a16:creationId xmlns:a16="http://schemas.microsoft.com/office/drawing/2014/main" id="{0376D73D-E880-43A6-B00F-23250F2E43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2503830"/>
                  </p:ext>
                </p:extLst>
              </p:nvPr>
            </p:nvGraphicFramePr>
            <p:xfrm>
              <a:off x="772489" y="1629162"/>
              <a:ext cx="3302665" cy="344629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60533">
                      <a:extLst>
                        <a:ext uri="{9D8B030D-6E8A-4147-A177-3AD203B41FA5}">
                          <a16:colId xmlns:a16="http://schemas.microsoft.com/office/drawing/2014/main" val="1994100083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1441282307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3252985104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3987440049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2157117882"/>
                        </a:ext>
                      </a:extLst>
                    </a:gridCol>
                  </a:tblGrid>
                  <a:tr h="4795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266" r="-399083" b="-6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926" t="-1266" r="-302778" b="-6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99083" t="-1266" r="-200000" b="-6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301852" t="-1266" r="-101852" b="-6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98165" t="-1266" r="-917" b="-635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628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844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59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5109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5040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9773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601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3295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378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9FA46E3F-629C-46C2-A2E2-40FAC8DB29F6}"/>
              </a:ext>
            </a:extLst>
          </p:cNvPr>
          <p:cNvSpPr txBox="1"/>
          <p:nvPr/>
        </p:nvSpPr>
        <p:spPr>
          <a:xfrm>
            <a:off x="8468392" y="873893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300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风马牛不相及？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042E03-06AE-4171-A5DC-65A8F4C1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880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b="1" dirty="0"/>
              <a:t>74LS138</a:t>
            </a:r>
            <a:r>
              <a:rPr lang="zh-CN" altLang="en-US" sz="4000" b="1" dirty="0"/>
              <a:t> </a:t>
            </a:r>
            <a:r>
              <a:rPr lang="en-US" altLang="zh-CN" sz="4000" dirty="0"/>
              <a:t>(</a:t>
            </a:r>
            <a:r>
              <a:rPr lang="en-US" altLang="zh-CN" dirty="0"/>
              <a:t>3-8</a:t>
            </a:r>
            <a:r>
              <a:rPr lang="zh-CN" altLang="en-US" dirty="0"/>
              <a:t>译码器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6665C8A-F776-4E30-B039-6B3D5383A3E2}"/>
                  </a:ext>
                </a:extLst>
              </p:cNvPr>
              <p:cNvSpPr/>
              <p:nvPr/>
            </p:nvSpPr>
            <p:spPr>
              <a:xfrm>
                <a:off x="133316" y="1050664"/>
                <a:ext cx="2901948" cy="462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b="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sz="240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b="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sz="2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：选通端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6665C8A-F776-4E30-B039-6B3D5383A3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6" y="1050664"/>
                <a:ext cx="2901948" cy="462434"/>
              </a:xfrm>
              <a:prstGeom prst="rect">
                <a:avLst/>
              </a:prstGeom>
              <a:blipFill>
                <a:blip r:embed="rId2"/>
                <a:stretch>
                  <a:fillRect l="-630" t="-9211" r="-210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A8246A7-A087-40E8-AF58-BF0655E8842C}"/>
              </a:ext>
            </a:extLst>
          </p:cNvPr>
          <p:cNvGrpSpPr/>
          <p:nvPr/>
        </p:nvGrpSpPr>
        <p:grpSpPr>
          <a:xfrm>
            <a:off x="8793488" y="2052973"/>
            <a:ext cx="2861001" cy="4186263"/>
            <a:chOff x="8793488" y="2052973"/>
            <a:chExt cx="2861001" cy="418626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A569FE-8A89-4F62-AFBB-D80B346A698C}"/>
                </a:ext>
              </a:extLst>
            </p:cNvPr>
            <p:cNvSpPr/>
            <p:nvPr/>
          </p:nvSpPr>
          <p:spPr>
            <a:xfrm>
              <a:off x="9261488" y="2052973"/>
              <a:ext cx="1917291" cy="36916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74LS138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B58154C-D6F2-4C84-9FA3-3B267CC13A10}"/>
                    </a:ext>
                  </a:extLst>
                </p:cNvPr>
                <p:cNvSpPr txBox="1"/>
                <p:nvPr/>
              </p:nvSpPr>
              <p:spPr>
                <a:xfrm>
                  <a:off x="9261488" y="2859397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B58154C-D6F2-4C84-9FA3-3B267CC13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488" y="2859397"/>
                  <a:ext cx="52694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273CEE0-882D-4E37-BE7B-8AA82B788E48}"/>
                    </a:ext>
                  </a:extLst>
                </p:cNvPr>
                <p:cNvSpPr txBox="1"/>
                <p:nvPr/>
              </p:nvSpPr>
              <p:spPr>
                <a:xfrm>
                  <a:off x="9261488" y="338229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273CEE0-882D-4E37-BE7B-8AA82B788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488" y="3382290"/>
                  <a:ext cx="526946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915BDDD-D810-4821-9560-4E8BDBE2F9F5}"/>
                    </a:ext>
                  </a:extLst>
                </p:cNvPr>
                <p:cNvSpPr txBox="1"/>
                <p:nvPr/>
              </p:nvSpPr>
              <p:spPr>
                <a:xfrm>
                  <a:off x="9261488" y="3887428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915BDDD-D810-4821-9560-4E8BDBE2F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488" y="3887428"/>
                  <a:ext cx="526946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783C32B-EC24-4016-86DD-93D752A6FE88}"/>
                    </a:ext>
                  </a:extLst>
                </p:cNvPr>
                <p:cNvSpPr txBox="1"/>
                <p:nvPr/>
              </p:nvSpPr>
              <p:spPr>
                <a:xfrm>
                  <a:off x="9462066" y="5344562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783C32B-EC24-4016-86DD-93D752A6F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066" y="5344562"/>
                  <a:ext cx="526946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269C08E-A42D-49D7-91B7-A6241B7C8C05}"/>
                    </a:ext>
                  </a:extLst>
                </p:cNvPr>
                <p:cNvSpPr txBox="1"/>
                <p:nvPr/>
              </p:nvSpPr>
              <p:spPr>
                <a:xfrm>
                  <a:off x="9956660" y="5344562"/>
                  <a:ext cx="526946" cy="400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269C08E-A42D-49D7-91B7-A6241B7C8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6660" y="5344562"/>
                  <a:ext cx="526946" cy="400815"/>
                </a:xfrm>
                <a:prstGeom prst="rect">
                  <a:avLst/>
                </a:prstGeom>
                <a:blipFill>
                  <a:blip r:embed="rId7"/>
                  <a:stretch>
                    <a:fillRect r="-21839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D531AA4-E903-4DF1-9D3E-A60220009578}"/>
                    </a:ext>
                  </a:extLst>
                </p:cNvPr>
                <p:cNvSpPr txBox="1"/>
                <p:nvPr/>
              </p:nvSpPr>
              <p:spPr>
                <a:xfrm>
                  <a:off x="10451254" y="5344562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D531AA4-E903-4DF1-9D3E-A60220009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1254" y="5344562"/>
                  <a:ext cx="526946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21839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10E9142-8CF3-43AF-BD63-CAA15605260F}"/>
                </a:ext>
              </a:extLst>
            </p:cNvPr>
            <p:cNvCxnSpPr/>
            <p:nvPr/>
          </p:nvCxnSpPr>
          <p:spPr>
            <a:xfrm flipH="1">
              <a:off x="8793488" y="3061762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2358AAD-114B-4FA3-BF4A-2AD22DDADE69}"/>
                </a:ext>
              </a:extLst>
            </p:cNvPr>
            <p:cNvCxnSpPr/>
            <p:nvPr/>
          </p:nvCxnSpPr>
          <p:spPr>
            <a:xfrm flipH="1">
              <a:off x="8793488" y="3616302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7A6A843-6199-49D5-B462-ACADEF2FC5BF}"/>
                </a:ext>
              </a:extLst>
            </p:cNvPr>
            <p:cNvCxnSpPr/>
            <p:nvPr/>
          </p:nvCxnSpPr>
          <p:spPr>
            <a:xfrm flipH="1">
              <a:off x="8793488" y="4117747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337AEDB-1EB2-4E4A-916E-845D9667D766}"/>
                    </a:ext>
                  </a:extLst>
                </p:cNvPr>
                <p:cNvSpPr txBox="1"/>
                <p:nvPr/>
              </p:nvSpPr>
              <p:spPr>
                <a:xfrm>
                  <a:off x="10656687" y="2126198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337AEDB-1EB2-4E4A-916E-845D9667D7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87" y="2126198"/>
                  <a:ext cx="526946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3448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F114DCD-923A-41D0-BE7D-D85A83133203}"/>
                    </a:ext>
                  </a:extLst>
                </p:cNvPr>
                <p:cNvSpPr txBox="1"/>
                <p:nvPr/>
              </p:nvSpPr>
              <p:spPr>
                <a:xfrm>
                  <a:off x="10656687" y="2539929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F114DCD-923A-41D0-BE7D-D85A83133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87" y="2539929"/>
                  <a:ext cx="526946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45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9D355DD9-3966-4B92-8394-A4C731E4B5D7}"/>
                    </a:ext>
                  </a:extLst>
                </p:cNvPr>
                <p:cNvSpPr txBox="1"/>
                <p:nvPr/>
              </p:nvSpPr>
              <p:spPr>
                <a:xfrm>
                  <a:off x="10656687" y="295366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9D355DD9-3966-4B92-8394-A4C731E4B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87" y="2953660"/>
                  <a:ext cx="526946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3448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5330E597-96A4-49F8-908D-0978AA841229}"/>
                    </a:ext>
                  </a:extLst>
                </p:cNvPr>
                <p:cNvSpPr txBox="1"/>
                <p:nvPr/>
              </p:nvSpPr>
              <p:spPr>
                <a:xfrm>
                  <a:off x="10656687" y="3367391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5330E597-96A4-49F8-908D-0978AA841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87" y="3367391"/>
                  <a:ext cx="526946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DDA6763-E000-4E18-AA70-724C4DC68FCC}"/>
                    </a:ext>
                  </a:extLst>
                </p:cNvPr>
                <p:cNvSpPr txBox="1"/>
                <p:nvPr/>
              </p:nvSpPr>
              <p:spPr>
                <a:xfrm>
                  <a:off x="10656687" y="3781122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DDA6763-E000-4E18-AA70-724C4DC68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87" y="3781122"/>
                  <a:ext cx="526946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8EAFD57-04B2-4B4F-B0E4-E7840D18C70F}"/>
                    </a:ext>
                  </a:extLst>
                </p:cNvPr>
                <p:cNvSpPr txBox="1"/>
                <p:nvPr/>
              </p:nvSpPr>
              <p:spPr>
                <a:xfrm>
                  <a:off x="10656687" y="4194853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8EAFD57-04B2-4B4F-B0E4-E7840D18C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87" y="4194853"/>
                  <a:ext cx="526946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D5277AB4-F991-48D2-9923-1822FDC44C7C}"/>
                    </a:ext>
                  </a:extLst>
                </p:cNvPr>
                <p:cNvSpPr txBox="1"/>
                <p:nvPr/>
              </p:nvSpPr>
              <p:spPr>
                <a:xfrm>
                  <a:off x="10656687" y="4608584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D5277AB4-F991-48D2-9923-1822FDC44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87" y="4608584"/>
                  <a:ext cx="526946" cy="400110"/>
                </a:xfrm>
                <a:prstGeom prst="rect">
                  <a:avLst/>
                </a:prstGeom>
                <a:blipFill>
                  <a:blip r:embed="rId15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534AF00D-E3A6-4E9D-899E-30D272F321A7}"/>
                    </a:ext>
                  </a:extLst>
                </p:cNvPr>
                <p:cNvSpPr txBox="1"/>
                <p:nvPr/>
              </p:nvSpPr>
              <p:spPr>
                <a:xfrm>
                  <a:off x="10656687" y="5022312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534AF00D-E3A6-4E9D-899E-30D272F32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687" y="5022312"/>
                  <a:ext cx="526946" cy="400110"/>
                </a:xfrm>
                <a:prstGeom prst="rect">
                  <a:avLst/>
                </a:prstGeom>
                <a:blipFill>
                  <a:blip r:embed="rId16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F64ABBA-2A2D-4F42-9018-77A8849649ED}"/>
                </a:ext>
              </a:extLst>
            </p:cNvPr>
            <p:cNvSpPr/>
            <p:nvPr/>
          </p:nvSpPr>
          <p:spPr>
            <a:xfrm>
              <a:off x="11186489" y="2262248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0141266-8F63-4308-A4E6-E7C98821EEC6}"/>
                </a:ext>
              </a:extLst>
            </p:cNvPr>
            <p:cNvSpPr/>
            <p:nvPr/>
          </p:nvSpPr>
          <p:spPr>
            <a:xfrm>
              <a:off x="11186489" y="2677321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3BB5408-6EE7-4E91-8AD3-C7785C11ED9E}"/>
                </a:ext>
              </a:extLst>
            </p:cNvPr>
            <p:cNvSpPr/>
            <p:nvPr/>
          </p:nvSpPr>
          <p:spPr>
            <a:xfrm>
              <a:off x="11186489" y="3092394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1C39D83-232F-4312-8479-75B00F7180CC}"/>
                </a:ext>
              </a:extLst>
            </p:cNvPr>
            <p:cNvSpPr/>
            <p:nvPr/>
          </p:nvSpPr>
          <p:spPr>
            <a:xfrm>
              <a:off x="11186489" y="3507467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D857DDF-2CDD-4A57-8709-FCF870C4D845}"/>
                </a:ext>
              </a:extLst>
            </p:cNvPr>
            <p:cNvSpPr/>
            <p:nvPr/>
          </p:nvSpPr>
          <p:spPr>
            <a:xfrm>
              <a:off x="11186489" y="3922540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E310FBA-B62D-4DB4-A278-C1D9E14A2340}"/>
                </a:ext>
              </a:extLst>
            </p:cNvPr>
            <p:cNvSpPr/>
            <p:nvPr/>
          </p:nvSpPr>
          <p:spPr>
            <a:xfrm>
              <a:off x="11186489" y="4337613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E5C84B2-69C2-40AE-B1EB-A20C1D56F386}"/>
                </a:ext>
              </a:extLst>
            </p:cNvPr>
            <p:cNvSpPr/>
            <p:nvPr/>
          </p:nvSpPr>
          <p:spPr>
            <a:xfrm>
              <a:off x="11186489" y="4752686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CC3715AA-210C-4694-B710-57F7B9B95655}"/>
                </a:ext>
              </a:extLst>
            </p:cNvPr>
            <p:cNvSpPr/>
            <p:nvPr/>
          </p:nvSpPr>
          <p:spPr>
            <a:xfrm>
              <a:off x="11186489" y="5167756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222A8CF2-BBF5-4B73-9ABE-295DD8FF4D8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491539" y="5978670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25B5B20-0D21-41AB-A753-19A7B36698F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990322" y="6005236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3E0EA97-8913-4CBA-9861-49325C2D91E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0469878" y="5996005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69146CC-EF3A-40F5-8629-82A4D34BA669}"/>
                </a:ext>
              </a:extLst>
            </p:cNvPr>
            <p:cNvSpPr/>
            <p:nvPr/>
          </p:nvSpPr>
          <p:spPr>
            <a:xfrm>
              <a:off x="10170173" y="576200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17F2B26-871C-4532-8ABF-6EE720DAD2CD}"/>
                </a:ext>
              </a:extLst>
            </p:cNvPr>
            <p:cNvSpPr/>
            <p:nvPr/>
          </p:nvSpPr>
          <p:spPr>
            <a:xfrm>
              <a:off x="10647927" y="576200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353A58C-63DA-4E07-A6CD-56A8BF93DBEC}"/>
                </a:ext>
              </a:extLst>
            </p:cNvPr>
            <p:cNvCxnSpPr/>
            <p:nvPr/>
          </p:nvCxnSpPr>
          <p:spPr>
            <a:xfrm flipH="1">
              <a:off x="11294489" y="2311841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F829303-9DF0-4022-B0CF-E601AD4CF258}"/>
                </a:ext>
              </a:extLst>
            </p:cNvPr>
            <p:cNvCxnSpPr/>
            <p:nvPr/>
          </p:nvCxnSpPr>
          <p:spPr>
            <a:xfrm flipH="1">
              <a:off x="11294489" y="2736594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28F8F1B-B025-49CA-A2DC-3874AE6DECD9}"/>
                </a:ext>
              </a:extLst>
            </p:cNvPr>
            <p:cNvCxnSpPr/>
            <p:nvPr/>
          </p:nvCxnSpPr>
          <p:spPr>
            <a:xfrm flipH="1">
              <a:off x="11294489" y="3149549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BE0A672-028B-4FA7-93BB-E6F9287D0C3D}"/>
                </a:ext>
              </a:extLst>
            </p:cNvPr>
            <p:cNvCxnSpPr/>
            <p:nvPr/>
          </p:nvCxnSpPr>
          <p:spPr>
            <a:xfrm flipH="1">
              <a:off x="11294489" y="3550705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66D9543-19C1-4F1C-8B7A-AC6E1B8C404E}"/>
                </a:ext>
              </a:extLst>
            </p:cNvPr>
            <p:cNvCxnSpPr/>
            <p:nvPr/>
          </p:nvCxnSpPr>
          <p:spPr>
            <a:xfrm flipH="1">
              <a:off x="11294489" y="3975458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A848F8B-5378-46FF-BF07-CF2B0D2F7F70}"/>
                </a:ext>
              </a:extLst>
            </p:cNvPr>
            <p:cNvCxnSpPr/>
            <p:nvPr/>
          </p:nvCxnSpPr>
          <p:spPr>
            <a:xfrm flipH="1">
              <a:off x="11294489" y="4382513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BB4F4B6-AC8E-4465-AB2C-712245FF0C8C}"/>
                </a:ext>
              </a:extLst>
            </p:cNvPr>
            <p:cNvCxnSpPr/>
            <p:nvPr/>
          </p:nvCxnSpPr>
          <p:spPr>
            <a:xfrm flipH="1">
              <a:off x="11294489" y="4801367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BBC2310-AF3B-42A9-BD3A-A9C491186A90}"/>
                </a:ext>
              </a:extLst>
            </p:cNvPr>
            <p:cNvCxnSpPr/>
            <p:nvPr/>
          </p:nvCxnSpPr>
          <p:spPr>
            <a:xfrm flipH="1">
              <a:off x="11294489" y="5226120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8" name="表格 6">
                <a:extLst>
                  <a:ext uri="{FF2B5EF4-FFF2-40B4-BE49-F238E27FC236}">
                    <a16:creationId xmlns:a16="http://schemas.microsoft.com/office/drawing/2014/main" id="{C928708A-1066-4808-98D2-C04245636A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924819"/>
                  </p:ext>
                </p:extLst>
              </p:nvPr>
            </p:nvGraphicFramePr>
            <p:xfrm>
              <a:off x="220474" y="1760012"/>
              <a:ext cx="7956000" cy="471546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366163">
                      <a:extLst>
                        <a:ext uri="{9D8B030D-6E8A-4147-A177-3AD203B41FA5}">
                          <a16:colId xmlns:a16="http://schemas.microsoft.com/office/drawing/2014/main" val="2379750996"/>
                        </a:ext>
                      </a:extLst>
                    </a:gridCol>
                    <a:gridCol w="1026830">
                      <a:extLst>
                        <a:ext uri="{9D8B030D-6E8A-4147-A177-3AD203B41FA5}">
                          <a16:colId xmlns:a16="http://schemas.microsoft.com/office/drawing/2014/main" val="2100828966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1154682301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2795557340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2788720350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2190804191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4151017798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1657955560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3128677561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377778996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1596231432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3630142630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1656381252"/>
                        </a:ext>
                      </a:extLst>
                    </a:gridCol>
                  </a:tblGrid>
                  <a:tr h="4286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0104336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9891533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5932051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5791505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1179858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6466044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4666681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137331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7041541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2336405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989928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8" name="表格 6">
                <a:extLst>
                  <a:ext uri="{FF2B5EF4-FFF2-40B4-BE49-F238E27FC236}">
                    <a16:creationId xmlns:a16="http://schemas.microsoft.com/office/drawing/2014/main" id="{C928708A-1066-4808-98D2-C04245636A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924819"/>
                  </p:ext>
                </p:extLst>
              </p:nvPr>
            </p:nvGraphicFramePr>
            <p:xfrm>
              <a:off x="220474" y="1760012"/>
              <a:ext cx="7956000" cy="471546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366163">
                      <a:extLst>
                        <a:ext uri="{9D8B030D-6E8A-4147-A177-3AD203B41FA5}">
                          <a16:colId xmlns:a16="http://schemas.microsoft.com/office/drawing/2014/main" val="2379750996"/>
                        </a:ext>
                      </a:extLst>
                    </a:gridCol>
                    <a:gridCol w="1026830">
                      <a:extLst>
                        <a:ext uri="{9D8B030D-6E8A-4147-A177-3AD203B41FA5}">
                          <a16:colId xmlns:a16="http://schemas.microsoft.com/office/drawing/2014/main" val="2100828966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1154682301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2795557340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2788720350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2190804191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4151017798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1657955560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3128677561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377778996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1596231432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3630142630"/>
                        </a:ext>
                      </a:extLst>
                    </a:gridCol>
                    <a:gridCol w="596637">
                      <a:extLst>
                        <a:ext uri="{9D8B030D-6E8A-4147-A177-3AD203B41FA5}">
                          <a16:colId xmlns:a16="http://schemas.microsoft.com/office/drawing/2014/main" val="1656381252"/>
                        </a:ext>
                      </a:extLst>
                    </a:gridCol>
                  </a:tblGrid>
                  <a:tr h="428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t="-1429" r="-2078333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35503" t="-1429" r="-63787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233673" t="-1429" r="-100000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333673" t="-1429" r="-90000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7"/>
                          <a:stretch>
                            <a:fillRect l="-438144" t="-1429" r="-809278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7"/>
                          <a:stretch>
                            <a:fillRect l="-532653" t="-1429" r="-70102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632653" t="-1429" r="-60102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732653" t="-1429" r="-50102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832653" t="-1429" r="-40102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932653" t="-1429" r="-30102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1032653" t="-1429" r="-20102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1132653" t="-1429" r="-101020" b="-10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1232653" t="-1429" r="-1020" b="-10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104336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9891533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5932051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5791505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1179858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6466044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4666681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137331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7041541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2336405"/>
                      </a:ext>
                    </a:extLst>
                  </a:tr>
                  <a:tr h="428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989928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FEC2E0-E68A-4A48-A82F-F7564616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87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DF90D-1057-440C-8EC3-75330AEF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6】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74138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译码器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实现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全加器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7EB3EE8C-DEBD-4CF3-B492-EBEEA7DD077D}"/>
                  </a:ext>
                </a:extLst>
              </p:cNvPr>
              <p:cNvSpPr txBox="1"/>
              <p:nvPr/>
            </p:nvSpPr>
            <p:spPr>
              <a:xfrm>
                <a:off x="250506" y="5338583"/>
                <a:ext cx="6440738" cy="1215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mbria Math"/>
                  </a:rPr>
                  <a:t>+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  <a:latin typeface="Cambria Math"/>
                  </a:rPr>
                  <a:t>+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400" dirty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𝐶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acc>
                        <m:accPr>
                          <m:chr m:val="̿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7EB3EE8C-DEBD-4CF3-B492-EBEEA7DD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6" y="5338583"/>
                <a:ext cx="6440738" cy="1215654"/>
              </a:xfrm>
              <a:prstGeom prst="rect">
                <a:avLst/>
              </a:prstGeom>
              <a:blipFill>
                <a:blip r:embed="rId2"/>
                <a:stretch>
                  <a:fillRect l="-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742FC63-3CBE-4110-A09B-AEFEE8DCC7AF}"/>
              </a:ext>
            </a:extLst>
          </p:cNvPr>
          <p:cNvSpPr txBox="1"/>
          <p:nvPr/>
        </p:nvSpPr>
        <p:spPr>
          <a:xfrm>
            <a:off x="918682" y="2036776"/>
            <a:ext cx="293508" cy="304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dirty="0">
                <a:solidFill>
                  <a:srgbClr val="C00000"/>
                </a:solidFill>
                <a:latin typeface="Arial Narrow" panose="020B0606020202030204" pitchFamily="34" charset="0"/>
              </a:rPr>
              <a:t>01234567</a:t>
            </a:r>
            <a:endParaRPr lang="zh-CN" altLang="en-US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886FA5-E600-4381-8F2C-948CF18DD95F}"/>
              </a:ext>
            </a:extLst>
          </p:cNvPr>
          <p:cNvSpPr/>
          <p:nvPr/>
        </p:nvSpPr>
        <p:spPr>
          <a:xfrm>
            <a:off x="1769555" y="101099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全加器的真值表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11">
                <a:extLst>
                  <a:ext uri="{FF2B5EF4-FFF2-40B4-BE49-F238E27FC236}">
                    <a16:creationId xmlns:a16="http://schemas.microsoft.com/office/drawing/2014/main" id="{B91C0A31-865A-49D4-A57D-A6920F9FA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9864890"/>
                  </p:ext>
                </p:extLst>
              </p:nvPr>
            </p:nvGraphicFramePr>
            <p:xfrm>
              <a:off x="1312150" y="1604090"/>
              <a:ext cx="3302665" cy="344629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60533">
                      <a:extLst>
                        <a:ext uri="{9D8B030D-6E8A-4147-A177-3AD203B41FA5}">
                          <a16:colId xmlns:a16="http://schemas.microsoft.com/office/drawing/2014/main" val="1994100083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1441282307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3252985104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3987440049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2157117882"/>
                        </a:ext>
                      </a:extLst>
                    </a:gridCol>
                  </a:tblGrid>
                  <a:tr h="4795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sz="2000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2628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844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59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5109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5040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9773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601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3295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37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11">
                <a:extLst>
                  <a:ext uri="{FF2B5EF4-FFF2-40B4-BE49-F238E27FC236}">
                    <a16:creationId xmlns:a16="http://schemas.microsoft.com/office/drawing/2014/main" id="{B91C0A31-865A-49D4-A57D-A6920F9FA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9864890"/>
                  </p:ext>
                </p:extLst>
              </p:nvPr>
            </p:nvGraphicFramePr>
            <p:xfrm>
              <a:off x="1312150" y="1604090"/>
              <a:ext cx="3302665" cy="3446293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60533">
                      <a:extLst>
                        <a:ext uri="{9D8B030D-6E8A-4147-A177-3AD203B41FA5}">
                          <a16:colId xmlns:a16="http://schemas.microsoft.com/office/drawing/2014/main" val="1994100083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1441282307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3252985104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3987440049"/>
                        </a:ext>
                      </a:extLst>
                    </a:gridCol>
                    <a:gridCol w="660533">
                      <a:extLst>
                        <a:ext uri="{9D8B030D-6E8A-4147-A177-3AD203B41FA5}">
                          <a16:colId xmlns:a16="http://schemas.microsoft.com/office/drawing/2014/main" val="2157117882"/>
                        </a:ext>
                      </a:extLst>
                    </a:gridCol>
                  </a:tblGrid>
                  <a:tr h="4795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266" r="-399083" b="-6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926" t="-1266" r="-302778" b="-6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99083" t="-1266" r="-200000" b="-6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1852" t="-1266" r="-101852" b="-635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8165" t="-1266" r="-917" b="-635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628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844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59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5109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5040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9773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601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3295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3786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A7AA4A4D-6B05-4217-ABE2-8166028DFFE9}"/>
              </a:ext>
            </a:extLst>
          </p:cNvPr>
          <p:cNvGrpSpPr/>
          <p:nvPr/>
        </p:nvGrpSpPr>
        <p:grpSpPr>
          <a:xfrm>
            <a:off x="6190717" y="1262463"/>
            <a:ext cx="5494393" cy="5033587"/>
            <a:chOff x="6190717" y="1262463"/>
            <a:chExt cx="5494393" cy="503358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6225D-116C-461D-98C0-44276DD370A0}"/>
                </a:ext>
              </a:extLst>
            </p:cNvPr>
            <p:cNvSpPr/>
            <p:nvPr/>
          </p:nvSpPr>
          <p:spPr>
            <a:xfrm>
              <a:off x="7091028" y="1262463"/>
              <a:ext cx="1917291" cy="36916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74138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5A9A4D1-DBA7-42DE-BD3F-EA8B1D55B619}"/>
                    </a:ext>
                  </a:extLst>
                </p:cNvPr>
                <p:cNvSpPr txBox="1"/>
                <p:nvPr/>
              </p:nvSpPr>
              <p:spPr>
                <a:xfrm>
                  <a:off x="7091028" y="2068887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5A9A4D1-DBA7-42DE-BD3F-EA8B1D55B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028" y="2068887"/>
                  <a:ext cx="526946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FD9DC10-D75C-45E4-B910-AAFA81EB4A61}"/>
                    </a:ext>
                  </a:extLst>
                </p:cNvPr>
                <p:cNvSpPr txBox="1"/>
                <p:nvPr/>
              </p:nvSpPr>
              <p:spPr>
                <a:xfrm>
                  <a:off x="7091028" y="259178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7FD9DC10-D75C-45E4-B910-AAFA81EB4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028" y="2591780"/>
                  <a:ext cx="526946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CD42AA2-8C0C-4B1D-B0D0-71C587F8D27C}"/>
                    </a:ext>
                  </a:extLst>
                </p:cNvPr>
                <p:cNvSpPr txBox="1"/>
                <p:nvPr/>
              </p:nvSpPr>
              <p:spPr>
                <a:xfrm>
                  <a:off x="7091028" y="3096918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CD42AA2-8C0C-4B1D-B0D0-71C587F8D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028" y="3096918"/>
                  <a:ext cx="526946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49BA942-E197-45DD-B2D4-9887A29018CF}"/>
                    </a:ext>
                  </a:extLst>
                </p:cNvPr>
                <p:cNvSpPr txBox="1"/>
                <p:nvPr/>
              </p:nvSpPr>
              <p:spPr>
                <a:xfrm>
                  <a:off x="7291606" y="4554052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49BA942-E197-45DD-B2D4-9887A2901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606" y="4554052"/>
                  <a:ext cx="526946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DA62BC0-F119-47D8-91BF-50D8E7996516}"/>
                    </a:ext>
                  </a:extLst>
                </p:cNvPr>
                <p:cNvSpPr txBox="1"/>
                <p:nvPr/>
              </p:nvSpPr>
              <p:spPr>
                <a:xfrm>
                  <a:off x="7786200" y="4554052"/>
                  <a:ext cx="526946" cy="400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DA62BC0-F119-47D8-91BF-50D8E7996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200" y="4554052"/>
                  <a:ext cx="526946" cy="400815"/>
                </a:xfrm>
                <a:prstGeom prst="rect">
                  <a:avLst/>
                </a:prstGeom>
                <a:blipFill>
                  <a:blip r:embed="rId8"/>
                  <a:stretch>
                    <a:fillRect r="-218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B1CD891-5D13-4922-B1EF-620F364BB494}"/>
                    </a:ext>
                  </a:extLst>
                </p:cNvPr>
                <p:cNvSpPr txBox="1"/>
                <p:nvPr/>
              </p:nvSpPr>
              <p:spPr>
                <a:xfrm>
                  <a:off x="8280794" y="4554052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B1CD891-5D13-4922-B1EF-620F364BB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0794" y="4554052"/>
                  <a:ext cx="526946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218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5BA6FEF-2520-45FF-8F26-6784550D8796}"/>
                </a:ext>
              </a:extLst>
            </p:cNvPr>
            <p:cNvCxnSpPr/>
            <p:nvPr/>
          </p:nvCxnSpPr>
          <p:spPr>
            <a:xfrm flipH="1">
              <a:off x="6623028" y="2271252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80A565E-3D13-44E7-8507-8703AAA22EC4}"/>
                </a:ext>
              </a:extLst>
            </p:cNvPr>
            <p:cNvCxnSpPr/>
            <p:nvPr/>
          </p:nvCxnSpPr>
          <p:spPr>
            <a:xfrm flipH="1">
              <a:off x="6623028" y="2825792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A8149E4-D3DC-49B2-921F-1827CDAD6D78}"/>
                </a:ext>
              </a:extLst>
            </p:cNvPr>
            <p:cNvCxnSpPr/>
            <p:nvPr/>
          </p:nvCxnSpPr>
          <p:spPr>
            <a:xfrm flipH="1">
              <a:off x="6623028" y="3327237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D16B181-5736-4478-B674-5CC41AEB24CB}"/>
                    </a:ext>
                  </a:extLst>
                </p:cNvPr>
                <p:cNvSpPr txBox="1"/>
                <p:nvPr/>
              </p:nvSpPr>
              <p:spPr>
                <a:xfrm>
                  <a:off x="6190717" y="2068887"/>
                  <a:ext cx="39662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D16B181-5736-4478-B674-5CC41AEB2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717" y="2068887"/>
                  <a:ext cx="396623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D334ABE-A639-4092-A3C6-FDA1E78D932B}"/>
                    </a:ext>
                  </a:extLst>
                </p:cNvPr>
                <p:cNvSpPr txBox="1"/>
                <p:nvPr/>
              </p:nvSpPr>
              <p:spPr>
                <a:xfrm>
                  <a:off x="6190717" y="2625737"/>
                  <a:ext cx="39662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D334ABE-A639-4092-A3C6-FDA1E78D9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717" y="2625737"/>
                  <a:ext cx="396623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13F6FC3-D2B3-44B5-8648-6BF42480B534}"/>
                    </a:ext>
                  </a:extLst>
                </p:cNvPr>
                <p:cNvSpPr txBox="1"/>
                <p:nvPr/>
              </p:nvSpPr>
              <p:spPr>
                <a:xfrm>
                  <a:off x="6190717" y="3177683"/>
                  <a:ext cx="39662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13F6FC3-D2B3-44B5-8648-6BF42480B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717" y="3177683"/>
                  <a:ext cx="396623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FCF8A53-1759-4DF2-BCFA-B7F421DF71A7}"/>
                    </a:ext>
                  </a:extLst>
                </p:cNvPr>
                <p:cNvSpPr txBox="1"/>
                <p:nvPr/>
              </p:nvSpPr>
              <p:spPr>
                <a:xfrm>
                  <a:off x="8486227" y="1335688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FCF8A53-1759-4DF2-BCFA-B7F421DF7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227" y="1335688"/>
                  <a:ext cx="526946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BE9144B-06CD-44D9-9BD3-EA0ABBC8A80C}"/>
                    </a:ext>
                  </a:extLst>
                </p:cNvPr>
                <p:cNvSpPr txBox="1"/>
                <p:nvPr/>
              </p:nvSpPr>
              <p:spPr>
                <a:xfrm>
                  <a:off x="8486227" y="1749419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BE9144B-06CD-44D9-9BD3-EA0ABBC8A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227" y="1749419"/>
                  <a:ext cx="526946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45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25F9437D-DD7A-4835-954D-8669DF0A20C9}"/>
                    </a:ext>
                  </a:extLst>
                </p:cNvPr>
                <p:cNvSpPr txBox="1"/>
                <p:nvPr/>
              </p:nvSpPr>
              <p:spPr>
                <a:xfrm>
                  <a:off x="8486227" y="216315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25F9437D-DD7A-4835-954D-8669DF0A20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227" y="2163150"/>
                  <a:ext cx="526946" cy="400110"/>
                </a:xfrm>
                <a:prstGeom prst="rect">
                  <a:avLst/>
                </a:prstGeom>
                <a:blipFill>
                  <a:blip r:embed="rId15"/>
                  <a:stretch>
                    <a:fillRect r="-3448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E7F95EB-5ED3-4A91-8D56-51017C58976C}"/>
                    </a:ext>
                  </a:extLst>
                </p:cNvPr>
                <p:cNvSpPr txBox="1"/>
                <p:nvPr/>
              </p:nvSpPr>
              <p:spPr>
                <a:xfrm>
                  <a:off x="8486227" y="2576881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E7F95EB-5ED3-4A91-8D56-51017C589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227" y="2576881"/>
                  <a:ext cx="526946" cy="400110"/>
                </a:xfrm>
                <a:prstGeom prst="rect">
                  <a:avLst/>
                </a:prstGeom>
                <a:blipFill>
                  <a:blip r:embed="rId16"/>
                  <a:stretch>
                    <a:fillRect r="-3448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D7C078F-BF64-4170-9C65-A16130CFCCB9}"/>
                    </a:ext>
                  </a:extLst>
                </p:cNvPr>
                <p:cNvSpPr txBox="1"/>
                <p:nvPr/>
              </p:nvSpPr>
              <p:spPr>
                <a:xfrm>
                  <a:off x="8486227" y="2990612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D7C078F-BF64-4170-9C65-A16130CFCC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227" y="2990612"/>
                  <a:ext cx="526946" cy="400110"/>
                </a:xfrm>
                <a:prstGeom prst="rect">
                  <a:avLst/>
                </a:prstGeom>
                <a:blipFill>
                  <a:blip r:embed="rId17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56AB904-7595-4CCD-8C53-EF62F25DA13A}"/>
                    </a:ext>
                  </a:extLst>
                </p:cNvPr>
                <p:cNvSpPr txBox="1"/>
                <p:nvPr/>
              </p:nvSpPr>
              <p:spPr>
                <a:xfrm>
                  <a:off x="8486227" y="3404343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56AB904-7595-4CCD-8C53-EF62F25D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227" y="3404343"/>
                  <a:ext cx="526946" cy="400110"/>
                </a:xfrm>
                <a:prstGeom prst="rect">
                  <a:avLst/>
                </a:prstGeom>
                <a:blipFill>
                  <a:blip r:embed="rId18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905044B-06F0-49FB-B64E-E12A45A8E897}"/>
                    </a:ext>
                  </a:extLst>
                </p:cNvPr>
                <p:cNvSpPr txBox="1"/>
                <p:nvPr/>
              </p:nvSpPr>
              <p:spPr>
                <a:xfrm>
                  <a:off x="8486227" y="3818074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905044B-06F0-49FB-B64E-E12A45A8E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227" y="3818074"/>
                  <a:ext cx="526946" cy="400110"/>
                </a:xfrm>
                <a:prstGeom prst="rect">
                  <a:avLst/>
                </a:prstGeom>
                <a:blipFill>
                  <a:blip r:embed="rId19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78B2B1A-04F8-4C5B-893D-BB145258F1D2}"/>
                    </a:ext>
                  </a:extLst>
                </p:cNvPr>
                <p:cNvSpPr txBox="1"/>
                <p:nvPr/>
              </p:nvSpPr>
              <p:spPr>
                <a:xfrm>
                  <a:off x="8486227" y="4231802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78B2B1A-04F8-4C5B-893D-BB145258F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6227" y="4231802"/>
                  <a:ext cx="526946" cy="400110"/>
                </a:xfrm>
                <a:prstGeom prst="rect">
                  <a:avLst/>
                </a:prstGeom>
                <a:blipFill>
                  <a:blip r:embed="rId20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A3B2549-3CFC-4EE1-85A0-0D89114BCAD3}"/>
                </a:ext>
              </a:extLst>
            </p:cNvPr>
            <p:cNvSpPr/>
            <p:nvPr/>
          </p:nvSpPr>
          <p:spPr>
            <a:xfrm>
              <a:off x="9016029" y="1471738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FABC8B3-9F2B-4ECD-B090-DC01F220DA9D}"/>
                </a:ext>
              </a:extLst>
            </p:cNvPr>
            <p:cNvSpPr/>
            <p:nvPr/>
          </p:nvSpPr>
          <p:spPr>
            <a:xfrm>
              <a:off x="9016029" y="1886811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6189EFD-EB7F-456E-9E9D-6A464582A4E0}"/>
                </a:ext>
              </a:extLst>
            </p:cNvPr>
            <p:cNvSpPr/>
            <p:nvPr/>
          </p:nvSpPr>
          <p:spPr>
            <a:xfrm>
              <a:off x="9016029" y="2301884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9BEE927-628F-4B06-81D6-9105B22048BE}"/>
                </a:ext>
              </a:extLst>
            </p:cNvPr>
            <p:cNvSpPr/>
            <p:nvPr/>
          </p:nvSpPr>
          <p:spPr>
            <a:xfrm>
              <a:off x="9016029" y="2716957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517DF37-C054-43AC-902D-20AA12AC0C22}"/>
                </a:ext>
              </a:extLst>
            </p:cNvPr>
            <p:cNvSpPr/>
            <p:nvPr/>
          </p:nvSpPr>
          <p:spPr>
            <a:xfrm>
              <a:off x="9016029" y="3132030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4BD81E9-9C05-4EA7-BA5A-1D9A019903CD}"/>
                </a:ext>
              </a:extLst>
            </p:cNvPr>
            <p:cNvSpPr/>
            <p:nvPr/>
          </p:nvSpPr>
          <p:spPr>
            <a:xfrm>
              <a:off x="9016029" y="3547103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9D68C6C-7B8B-468B-A604-B97765F054BD}"/>
                </a:ext>
              </a:extLst>
            </p:cNvPr>
            <p:cNvSpPr/>
            <p:nvPr/>
          </p:nvSpPr>
          <p:spPr>
            <a:xfrm>
              <a:off x="9016029" y="3962176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8039078-A955-4B10-AA0F-3E7AED174C81}"/>
                </a:ext>
              </a:extLst>
            </p:cNvPr>
            <p:cNvSpPr/>
            <p:nvPr/>
          </p:nvSpPr>
          <p:spPr>
            <a:xfrm>
              <a:off x="9016029" y="4377246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1F6A16C-A2F5-4D18-8910-1D325624760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321079" y="5188160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B65F9F6-F720-4CE3-9DB0-63F29B32423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825472" y="5214726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BF78EC2-BC45-463B-A6D1-0B280290E6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299418" y="5205495"/>
              <a:ext cx="46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AB2D503-E1F8-46DE-A450-BF89C2919329}"/>
                </a:ext>
              </a:extLst>
            </p:cNvPr>
            <p:cNvSpPr/>
            <p:nvPr/>
          </p:nvSpPr>
          <p:spPr>
            <a:xfrm>
              <a:off x="7999713" y="497149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A6112E4-B68E-4E84-B7F0-B8343FF13770}"/>
                </a:ext>
              </a:extLst>
            </p:cNvPr>
            <p:cNvSpPr/>
            <p:nvPr/>
          </p:nvSpPr>
          <p:spPr>
            <a:xfrm>
              <a:off x="8477467" y="497149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AB995C0-AA2F-4DED-A62C-A4C5C18A9BBB}"/>
                </a:ext>
              </a:extLst>
            </p:cNvPr>
            <p:cNvSpPr txBox="1"/>
            <p:nvPr/>
          </p:nvSpPr>
          <p:spPr>
            <a:xfrm>
              <a:off x="7395420" y="547043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1</a:t>
              </a:r>
              <a:endParaRPr lang="zh-CN" altLang="en-US" b="1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A78F28D-9855-47FA-B66A-7A95606518A5}"/>
                </a:ext>
              </a:extLst>
            </p:cNvPr>
            <p:cNvSpPr txBox="1"/>
            <p:nvPr/>
          </p:nvSpPr>
          <p:spPr>
            <a:xfrm>
              <a:off x="7886006" y="547043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b="1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15405C4-DB7B-4EAC-A066-289985C5E43F}"/>
                </a:ext>
              </a:extLst>
            </p:cNvPr>
            <p:cNvSpPr txBox="1"/>
            <p:nvPr/>
          </p:nvSpPr>
          <p:spPr>
            <a:xfrm>
              <a:off x="8379598" y="547043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0</a:t>
              </a:r>
              <a:endParaRPr lang="zh-CN" altLang="en-US" b="1" dirty="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F41E757-3BEE-4EF8-AF74-481C1A00CB88}"/>
                </a:ext>
              </a:extLst>
            </p:cNvPr>
            <p:cNvCxnSpPr/>
            <p:nvPr/>
          </p:nvCxnSpPr>
          <p:spPr>
            <a:xfrm flipH="1">
              <a:off x="9124029" y="1521331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DB767A4-207F-47FB-8B21-68DD5AC94652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rot="10800000">
              <a:off x="9107080" y="1940811"/>
              <a:ext cx="1205091" cy="80038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986601F6-78D3-4A92-8E54-ECCC59BAB74F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 rot="10800000" flipV="1">
              <a:off x="9114472" y="2237698"/>
              <a:ext cx="1251699" cy="119530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B67E6D2-0ED0-48DD-95F9-5BF63955ACC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27014" y="2763784"/>
              <a:ext cx="1185156" cy="695877"/>
            </a:xfrm>
            <a:prstGeom prst="bentConnector3">
              <a:avLst>
                <a:gd name="adj1" fmla="val 56471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B9E4B6C-85E1-4F9B-AAA8-60AF3ED18AF2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rot="10800000" flipV="1">
              <a:off x="9127763" y="2478143"/>
              <a:ext cx="1243713" cy="707886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E92D2C5-B008-4FEE-9645-BC86E15811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24032" y="3607668"/>
              <a:ext cx="1119437" cy="707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F12FFDA-FCCE-4C30-A6FC-2F4D8A42573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124029" y="3919914"/>
              <a:ext cx="1119440" cy="9626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4B8A3E9F-57CB-4772-9EC2-53D73A6ADA4B}"/>
                </a:ext>
              </a:extLst>
            </p:cNvPr>
            <p:cNvCxnSpPr>
              <a:cxnSpLocks/>
              <a:stCxn id="71" idx="2"/>
              <a:endCxn id="41" idx="6"/>
            </p:cNvCxnSpPr>
            <p:nvPr/>
          </p:nvCxnSpPr>
          <p:spPr>
            <a:xfrm rot="10800000" flipV="1">
              <a:off x="9124030" y="2692972"/>
              <a:ext cx="1188141" cy="1738274"/>
            </a:xfrm>
            <a:prstGeom prst="bentConnector3">
              <a:avLst>
                <a:gd name="adj1" fmla="val 36594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B341267-572C-439A-BF91-5F258BDB7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238515" y="3440916"/>
              <a:ext cx="1047750" cy="7191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1B1BD69D-4876-4EDA-934D-ED57BC5D59DA}"/>
                    </a:ext>
                  </a:extLst>
                </p:cNvPr>
                <p:cNvSpPr txBox="1"/>
                <p:nvPr/>
              </p:nvSpPr>
              <p:spPr>
                <a:xfrm>
                  <a:off x="11278172" y="2139656"/>
                  <a:ext cx="39662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1B1BD69D-4876-4EDA-934D-ED57BC5D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8172" y="2139656"/>
                  <a:ext cx="396623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ED903644-E8B6-49F4-9981-CC9D0991B42F}"/>
                    </a:ext>
                  </a:extLst>
                </p:cNvPr>
                <p:cNvSpPr txBox="1"/>
                <p:nvPr/>
              </p:nvSpPr>
              <p:spPr>
                <a:xfrm>
                  <a:off x="11278171" y="3583170"/>
                  <a:ext cx="39662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ED903644-E8B6-49F4-9981-CC9D0991B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8171" y="3583170"/>
                  <a:ext cx="396623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C526A32-3DD9-47A9-BA81-5078DE0DC2BE}"/>
                </a:ext>
              </a:extLst>
            </p:cNvPr>
            <p:cNvGrpSpPr/>
            <p:nvPr/>
          </p:nvGrpSpPr>
          <p:grpSpPr>
            <a:xfrm>
              <a:off x="10225568" y="1966849"/>
              <a:ext cx="1047750" cy="780123"/>
              <a:chOff x="10225568" y="1966849"/>
              <a:chExt cx="1047750" cy="780123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1027329C-41DC-417E-8FE5-38CA329A1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25568" y="2005066"/>
                <a:ext cx="1047750" cy="719138"/>
              </a:xfrm>
              <a:prstGeom prst="rect">
                <a:avLst/>
              </a:prstGeom>
            </p:spPr>
          </p:pic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B560E08E-290D-4506-8D75-373533F10BB3}"/>
                  </a:ext>
                </a:extLst>
              </p:cNvPr>
              <p:cNvSpPr/>
              <p:nvPr/>
            </p:nvSpPr>
            <p:spPr>
              <a:xfrm>
                <a:off x="10312170" y="196684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5267-35F5-46EF-B642-BFBDE1426F85}"/>
                  </a:ext>
                </a:extLst>
              </p:cNvPr>
              <p:cNvSpPr/>
              <p:nvPr/>
            </p:nvSpPr>
            <p:spPr>
              <a:xfrm>
                <a:off x="10312170" y="26389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808A0E09-CA1F-4B5B-9995-1399959664BD}"/>
                  </a:ext>
                </a:extLst>
              </p:cNvPr>
              <p:cNvSpPr/>
              <p:nvPr/>
            </p:nvSpPr>
            <p:spPr>
              <a:xfrm>
                <a:off x="10366170" y="218369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4987F2D-02FC-4334-A4B3-0F8533BCE08B}"/>
                  </a:ext>
                </a:extLst>
              </p:cNvPr>
              <p:cNvSpPr/>
              <p:nvPr/>
            </p:nvSpPr>
            <p:spPr>
              <a:xfrm>
                <a:off x="10371475" y="242414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8" name="直接连接符 55">
              <a:extLst>
                <a:ext uri="{FF2B5EF4-FFF2-40B4-BE49-F238E27FC236}">
                  <a16:creationId xmlns:a16="http://schemas.microsoft.com/office/drawing/2014/main" id="{525DA2B2-5AD7-4038-96A7-08105BFB1D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158380" y="4134164"/>
              <a:ext cx="1153790" cy="297777"/>
            </a:xfrm>
            <a:prstGeom prst="bentConnector3">
              <a:avLst>
                <a:gd name="adj1" fmla="val 21367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EA426F1C-C24C-41A1-8E2E-2ED9235FC7DC}"/>
                    </a:ext>
                  </a:extLst>
                </p:cNvPr>
                <p:cNvSpPr txBox="1"/>
                <p:nvPr/>
              </p:nvSpPr>
              <p:spPr>
                <a:xfrm>
                  <a:off x="9217174" y="1545328"/>
                  <a:ext cx="5896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EA426F1C-C24C-41A1-8E2E-2ED9235FC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7174" y="1545328"/>
                  <a:ext cx="589666" cy="400110"/>
                </a:xfrm>
                <a:prstGeom prst="rect">
                  <a:avLst/>
                </a:prstGeom>
                <a:blipFill>
                  <a:blip r:embed="rId25"/>
                  <a:stretch>
                    <a:fillRect r="-51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0F142793-44B4-4B51-A60B-ECF1F173E56F}"/>
                    </a:ext>
                  </a:extLst>
                </p:cNvPr>
                <p:cNvSpPr txBox="1"/>
                <p:nvPr/>
              </p:nvSpPr>
              <p:spPr>
                <a:xfrm>
                  <a:off x="9223716" y="1967000"/>
                  <a:ext cx="5896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0F142793-44B4-4B51-A60B-ECF1F173E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716" y="1967000"/>
                  <a:ext cx="589666" cy="400110"/>
                </a:xfrm>
                <a:prstGeom prst="rect">
                  <a:avLst/>
                </a:prstGeom>
                <a:blipFill>
                  <a:blip r:embed="rId26"/>
                  <a:stretch>
                    <a:fillRect r="-4124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DB8F0946-EDD5-450B-94BE-47BA6A28F9AF}"/>
                    </a:ext>
                  </a:extLst>
                </p:cNvPr>
                <p:cNvSpPr txBox="1"/>
                <p:nvPr/>
              </p:nvSpPr>
              <p:spPr>
                <a:xfrm>
                  <a:off x="9212501" y="2354081"/>
                  <a:ext cx="5896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DB8F0946-EDD5-450B-94BE-47BA6A28F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501" y="2354081"/>
                  <a:ext cx="589666" cy="400110"/>
                </a:xfrm>
                <a:prstGeom prst="rect">
                  <a:avLst/>
                </a:prstGeom>
                <a:blipFill>
                  <a:blip r:embed="rId27"/>
                  <a:stretch>
                    <a:fillRect r="-41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C184949-6278-4FA0-BA39-31C6808955B6}"/>
                    </a:ext>
                  </a:extLst>
                </p:cNvPr>
                <p:cNvSpPr txBox="1"/>
                <p:nvPr/>
              </p:nvSpPr>
              <p:spPr>
                <a:xfrm>
                  <a:off x="9145181" y="2802862"/>
                  <a:ext cx="5896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C184949-6278-4FA0-BA39-31C68089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5181" y="2802862"/>
                  <a:ext cx="589666" cy="400110"/>
                </a:xfrm>
                <a:prstGeom prst="rect">
                  <a:avLst/>
                </a:prstGeom>
                <a:blipFill>
                  <a:blip r:embed="rId28"/>
                  <a:stretch>
                    <a:fillRect r="-41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2C5ACD-E702-416D-B4BD-B561C3C3B0E0}"/>
                </a:ext>
              </a:extLst>
            </p:cNvPr>
            <p:cNvSpPr txBox="1"/>
            <p:nvPr/>
          </p:nvSpPr>
          <p:spPr>
            <a:xfrm>
              <a:off x="7395420" y="5895940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使能有效</a:t>
              </a:r>
              <a:endParaRPr lang="zh-CN" altLang="en-US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754EDDAC-16A7-40DF-A697-AF8777D79CB4}"/>
                </a:ext>
              </a:extLst>
            </p:cNvPr>
            <p:cNvSpPr txBox="1"/>
            <p:nvPr/>
          </p:nvSpPr>
          <p:spPr>
            <a:xfrm>
              <a:off x="9761185" y="4938982"/>
              <a:ext cx="1923925" cy="461665"/>
            </a:xfrm>
            <a:prstGeom prst="wedgeRectCallout">
              <a:avLst>
                <a:gd name="adj1" fmla="val 13282"/>
                <a:gd name="adj2" fmla="val -14893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两个门等效</a:t>
              </a:r>
              <a:endParaRPr lang="zh-CN" altLang="en-US" sz="2000" b="1" spc="300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BEA49B-4903-4FDA-8663-7F1813A7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37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53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AA85D39-F604-4118-BD2B-3D198F9EF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994403"/>
              </p:ext>
            </p:extLst>
          </p:nvPr>
        </p:nvGraphicFramePr>
        <p:xfrm>
          <a:off x="170431" y="4452032"/>
          <a:ext cx="5942194" cy="2368472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99448">
                  <a:extLst>
                    <a:ext uri="{9D8B030D-6E8A-4147-A177-3AD203B41FA5}">
                      <a16:colId xmlns:a16="http://schemas.microsoft.com/office/drawing/2014/main" val="3617248772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4131746948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2321716325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1235779601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59827183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929580976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562829296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529627027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3063651890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3020833513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519591759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346008767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3225592539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3327022278"/>
                    </a:ext>
                  </a:extLst>
                </a:gridCol>
                <a:gridCol w="297184">
                  <a:extLst>
                    <a:ext uri="{9D8B030D-6E8A-4147-A177-3AD203B41FA5}">
                      <a16:colId xmlns:a16="http://schemas.microsoft.com/office/drawing/2014/main" val="3165709678"/>
                    </a:ext>
                  </a:extLst>
                </a:gridCol>
                <a:gridCol w="297184">
                  <a:extLst>
                    <a:ext uri="{9D8B030D-6E8A-4147-A177-3AD203B41FA5}">
                      <a16:colId xmlns:a16="http://schemas.microsoft.com/office/drawing/2014/main" val="2555010205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4249030966"/>
                    </a:ext>
                  </a:extLst>
                </a:gridCol>
                <a:gridCol w="297184">
                  <a:extLst>
                    <a:ext uri="{9D8B030D-6E8A-4147-A177-3AD203B41FA5}">
                      <a16:colId xmlns:a16="http://schemas.microsoft.com/office/drawing/2014/main" val="2815275696"/>
                    </a:ext>
                  </a:extLst>
                </a:gridCol>
                <a:gridCol w="297184">
                  <a:extLst>
                    <a:ext uri="{9D8B030D-6E8A-4147-A177-3AD203B41FA5}">
                      <a16:colId xmlns:a16="http://schemas.microsoft.com/office/drawing/2014/main" val="1956235893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1372070329"/>
                    </a:ext>
                  </a:extLst>
                </a:gridCol>
              </a:tblGrid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3170556644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2349999295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2589703750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274913702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2300938416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806477320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762000379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2216335328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1609A1E9-70E9-41A6-A121-FCAD05BF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7】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用两个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3x8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译码器组成一个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4x16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译码器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A5E2CC7-50E2-4C29-9810-3D0C55E9C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88004"/>
              </p:ext>
            </p:extLst>
          </p:nvPr>
        </p:nvGraphicFramePr>
        <p:xfrm>
          <a:off x="170431" y="1483579"/>
          <a:ext cx="5942194" cy="2947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9567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9718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971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9718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9718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9944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84888">
                <a:tc gridSpan="4"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zh-CN" sz="1200" kern="0">
                          <a:effectLst/>
                        </a:rPr>
                        <a:t>输</a:t>
                      </a:r>
                      <a:r>
                        <a:rPr lang="en-US" altLang="zh-CN" sz="1200" kern="0">
                          <a:effectLst/>
                        </a:rPr>
                        <a:t> </a:t>
                      </a:r>
                      <a:r>
                        <a:rPr lang="zh-CN" sz="1200" kern="0">
                          <a:effectLst/>
                        </a:rPr>
                        <a:t>入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zh-CN" sz="1200" kern="0" dirty="0">
                          <a:effectLst/>
                        </a:rPr>
                        <a:t>输</a:t>
                      </a:r>
                      <a:r>
                        <a:rPr lang="en-US" altLang="zh-CN" sz="1200" kern="0" dirty="0">
                          <a:effectLst/>
                        </a:rPr>
                        <a:t> </a:t>
                      </a:r>
                      <a:r>
                        <a:rPr lang="zh-CN" sz="1200" kern="0" dirty="0">
                          <a:effectLst/>
                        </a:rPr>
                        <a:t>出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</a:rPr>
                        <a:t>w</a:t>
                      </a:r>
                      <a:endParaRPr lang="zh-CN" sz="1200" b="1" i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bg1"/>
                          </a:solidFill>
                          <a:effectLst/>
                        </a:rPr>
                        <a:t>z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b="1" kern="0" dirty="0">
                          <a:solidFill>
                            <a:schemeClr val="bg1"/>
                          </a:solidFill>
                          <a:effectLst/>
                        </a:rPr>
                        <a:t>y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b="1" kern="0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zh-CN" sz="1000" b="1" i="1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100" dirty="0">
                        <a:solidFill>
                          <a:srgbClr val="0A4FFC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680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059"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CN" sz="1000" b="1" kern="100" dirty="0">
                        <a:solidFill>
                          <a:srgbClr val="FF0000"/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sz="1000" b="1" ker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Black" panose="020B0A04020102020204" pitchFamily="34" charset="0"/>
                        <a:ea typeface="宋体"/>
                        <a:cs typeface="Arial" panose="020B0604020202020204" pitchFamily="34" charset="0"/>
                      </a:endParaRPr>
                    </a:p>
                  </a:txBody>
                  <a:tcPr marL="9343" marR="9343" marT="9343" marB="934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65"/>
                        </a:spcAft>
                      </a:pPr>
                      <a:r>
                        <a:rPr lang="en-US" altLang="zh-CN" sz="1600" b="1" kern="0" dirty="0">
                          <a:solidFill>
                            <a:srgbClr val="0A4FFC"/>
                          </a:solidFill>
                          <a:effectLst/>
                        </a:rPr>
                        <a:t>1</a:t>
                      </a:r>
                      <a:endParaRPr lang="zh-CN" sz="1600" b="1" kern="0" dirty="0">
                        <a:solidFill>
                          <a:srgbClr val="0A4FF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5"/>
                        </a:spcAft>
                      </a:pPr>
                      <a:r>
                        <a:rPr lang="en-US" altLang="zh-CN" sz="1000" kern="0" dirty="0">
                          <a:effectLst/>
                        </a:rPr>
                        <a:t>0</a:t>
                      </a:r>
                      <a:endParaRPr lang="zh-CN" sz="1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343" marR="9343" marT="9343" marB="9343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A5B0E907-50D4-43F2-944F-3AA0C8623800}"/>
              </a:ext>
            </a:extLst>
          </p:cNvPr>
          <p:cNvSpPr/>
          <p:nvPr/>
        </p:nvSpPr>
        <p:spPr bwMode="auto">
          <a:xfrm>
            <a:off x="509648" y="2076688"/>
            <a:ext cx="3197920" cy="2315798"/>
          </a:xfrm>
          <a:prstGeom prst="rect">
            <a:avLst/>
          </a:prstGeom>
          <a:solidFill>
            <a:srgbClr val="F4B183">
              <a:alpha val="20000"/>
            </a:srgbClr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2B101FA-BC38-4D24-8FC1-8098836B4A69}"/>
              </a:ext>
            </a:extLst>
          </p:cNvPr>
          <p:cNvSpPr/>
          <p:nvPr/>
        </p:nvSpPr>
        <p:spPr bwMode="auto">
          <a:xfrm>
            <a:off x="3734302" y="4468862"/>
            <a:ext cx="2354060" cy="2315798"/>
          </a:xfrm>
          <a:prstGeom prst="rect">
            <a:avLst/>
          </a:prstGeom>
          <a:solidFill>
            <a:srgbClr val="F4B183">
              <a:alpha val="20000"/>
            </a:srgbClr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DC0C12-87D3-4A9A-B8C3-841A6EDF073A}"/>
              </a:ext>
            </a:extLst>
          </p:cNvPr>
          <p:cNvSpPr/>
          <p:nvPr/>
        </p:nvSpPr>
        <p:spPr>
          <a:xfrm>
            <a:off x="2009950" y="960957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4x16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译码器真值表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051BB4-D41A-420E-B5A1-F2AB7A282390}"/>
              </a:ext>
            </a:extLst>
          </p:cNvPr>
          <p:cNvGrpSpPr/>
          <p:nvPr/>
        </p:nvGrpSpPr>
        <p:grpSpPr>
          <a:xfrm>
            <a:off x="3743589" y="1376099"/>
            <a:ext cx="8169089" cy="5103900"/>
            <a:chOff x="3743589" y="1376099"/>
            <a:chExt cx="8169089" cy="51039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CBFBB7-7EA1-4374-8ABA-6CC0ECEC9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2128" y="1647983"/>
              <a:ext cx="5570550" cy="385324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226713" y="5542050"/>
              <a:ext cx="4455639" cy="937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带</a:t>
              </a:r>
              <a:r>
                <a:rPr lang="zh-CN" altLang="en-US" sz="2200" b="1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使能端</a:t>
              </a: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的译码器可以连在一起，形成一个大型的译码器。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BAC2DB4-7E2E-47A1-A02D-2BF27A00E9B0}"/>
                </a:ext>
              </a:extLst>
            </p:cNvPr>
            <p:cNvGrpSpPr/>
            <p:nvPr/>
          </p:nvGrpSpPr>
          <p:grpSpPr>
            <a:xfrm>
              <a:off x="9127403" y="1376099"/>
              <a:ext cx="1616530" cy="3105548"/>
              <a:chOff x="9053261" y="1432945"/>
              <a:chExt cx="1616530" cy="3105548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EAC4CC4-E3E8-4433-AAEE-82B49B1EA1BD}"/>
                  </a:ext>
                </a:extLst>
              </p:cNvPr>
              <p:cNvGrpSpPr/>
              <p:nvPr/>
            </p:nvGrpSpPr>
            <p:grpSpPr>
              <a:xfrm>
                <a:off x="10528451" y="2314980"/>
                <a:ext cx="141340" cy="2223513"/>
                <a:chOff x="9454342" y="2120115"/>
                <a:chExt cx="155172" cy="2276828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9CFA36F2-4D15-433F-86C5-5C13FAEA7ABA}"/>
                    </a:ext>
                  </a:extLst>
                </p:cNvPr>
                <p:cNvCxnSpPr/>
                <p:nvPr/>
              </p:nvCxnSpPr>
              <p:spPr>
                <a:xfrm flipV="1">
                  <a:off x="9454343" y="2120115"/>
                  <a:ext cx="155171" cy="199506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D812538C-8C40-4D6E-8370-BD45F9D5A3EB}"/>
                    </a:ext>
                  </a:extLst>
                </p:cNvPr>
                <p:cNvCxnSpPr/>
                <p:nvPr/>
              </p:nvCxnSpPr>
              <p:spPr>
                <a:xfrm flipV="1">
                  <a:off x="9454342" y="4197437"/>
                  <a:ext cx="155171" cy="199506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23DDD5D-1A61-485B-B189-017EE5C3EC2A}"/>
                  </a:ext>
                </a:extLst>
              </p:cNvPr>
              <p:cNvSpPr/>
              <p:nvPr/>
            </p:nvSpPr>
            <p:spPr>
              <a:xfrm>
                <a:off x="9053261" y="1432945"/>
                <a:ext cx="1402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dirty="0"/>
                  <a:t>000</a:t>
                </a:r>
                <a:r>
                  <a:rPr lang="zh-CN" altLang="en-US" dirty="0"/>
                  <a:t>～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dirty="0"/>
                  <a:t>111</a:t>
                </a:r>
                <a:endParaRPr lang="zh-CN" altLang="en-US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4BA2495-9827-4BDC-A684-7345E1384B40}"/>
                  </a:ext>
                </a:extLst>
              </p:cNvPr>
              <p:cNvSpPr/>
              <p:nvPr/>
            </p:nvSpPr>
            <p:spPr>
              <a:xfrm>
                <a:off x="9053261" y="3487668"/>
                <a:ext cx="1402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/>
                  <a:t>000</a:t>
                </a:r>
                <a:r>
                  <a:rPr lang="zh-CN" altLang="en-US" dirty="0"/>
                  <a:t>～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/>
                  <a:t>111</a:t>
                </a:r>
                <a:endParaRPr lang="zh-CN" altLang="en-US" dirty="0"/>
              </a:p>
            </p:txBody>
          </p:sp>
        </p:grp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6F75769-3D62-431F-AA2D-CF68EDD07D85}"/>
                </a:ext>
              </a:extLst>
            </p:cNvPr>
            <p:cNvSpPr/>
            <p:nvPr/>
          </p:nvSpPr>
          <p:spPr>
            <a:xfrm>
              <a:off x="6324431" y="3176758"/>
              <a:ext cx="341287" cy="39784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连接符: 曲线 6">
              <a:extLst>
                <a:ext uri="{FF2B5EF4-FFF2-40B4-BE49-F238E27FC236}">
                  <a16:creationId xmlns:a16="http://schemas.microsoft.com/office/drawing/2014/main" id="{322B2062-5000-4A87-AE83-B03C39F46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589" y="1818554"/>
              <a:ext cx="5400000" cy="1727700"/>
            </a:xfrm>
            <a:prstGeom prst="curvedConnector4">
              <a:avLst>
                <a:gd name="adj1" fmla="val 19157"/>
                <a:gd name="adj2" fmla="val 113231"/>
              </a:avLst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0F7AED58-8503-4D7B-8C4D-87CD0DBE9D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220707"/>
              <a:ext cx="3096000" cy="1727700"/>
            </a:xfrm>
            <a:prstGeom prst="curvedConnector4">
              <a:avLst>
                <a:gd name="adj1" fmla="val 19157"/>
                <a:gd name="adj2" fmla="val 113231"/>
              </a:avLst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AEC0434-97B0-420A-9EF9-42D3D82AC8E7}"/>
              </a:ext>
            </a:extLst>
          </p:cNvPr>
          <p:cNvSpPr/>
          <p:nvPr/>
        </p:nvSpPr>
        <p:spPr bwMode="auto">
          <a:xfrm>
            <a:off x="509648" y="4481647"/>
            <a:ext cx="828000" cy="2315798"/>
          </a:xfrm>
          <a:prstGeom prst="rect">
            <a:avLst/>
          </a:prstGeom>
          <a:solidFill>
            <a:srgbClr val="F4B183">
              <a:alpha val="20000"/>
            </a:srgbClr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D501C76-38C6-490B-AA75-F28C1844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38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179098" y="5388228"/>
                <a:ext cx="2350666" cy="510778"/>
              </a:xfrm>
              <a:prstGeom prst="wedgeRoundRectCallout">
                <a:avLst>
                  <a:gd name="adj1" fmla="val -20117"/>
                  <a:gd name="adj2" fmla="val -150568"/>
                  <a:gd name="adj3" fmla="val 16667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dirty="0"/>
                  <a:t> 时工作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98" y="5388228"/>
                <a:ext cx="2350666" cy="510778"/>
              </a:xfrm>
              <a:prstGeom prst="wedgeRoundRectCallout">
                <a:avLst>
                  <a:gd name="adj1" fmla="val -20117"/>
                  <a:gd name="adj2" fmla="val -150568"/>
                  <a:gd name="adj3" fmla="val 16667"/>
                </a:avLst>
              </a:prstGeom>
              <a:blipFill>
                <a:blip r:embed="rId2"/>
                <a:stretch>
                  <a:fillRect b="-1052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>
            <a:extLst>
              <a:ext uri="{FF2B5EF4-FFF2-40B4-BE49-F238E27FC236}">
                <a16:creationId xmlns:a16="http://schemas.microsoft.com/office/drawing/2014/main" id="{12FAF519-828F-460E-8C50-4DA1963E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’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用两片</a:t>
            </a:r>
            <a:r>
              <a:rPr lang="en-US" altLang="zh-CN" sz="40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74LS138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芯片组成一个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4x16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译码器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1B4CB76-CD96-4A6A-8282-D0A77FA484B3}"/>
              </a:ext>
            </a:extLst>
          </p:cNvPr>
          <p:cNvGrpSpPr/>
          <p:nvPr/>
        </p:nvGrpSpPr>
        <p:grpSpPr>
          <a:xfrm>
            <a:off x="172229" y="1379913"/>
            <a:ext cx="6929360" cy="3415434"/>
            <a:chOff x="250768" y="1379913"/>
            <a:chExt cx="6929360" cy="341543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768" y="1379913"/>
              <a:ext cx="6929360" cy="3415434"/>
            </a:xfrm>
            <a:prstGeom prst="rect">
              <a:avLst/>
            </a:prstGeom>
          </p:spPr>
        </p:pic>
        <p:cxnSp>
          <p:nvCxnSpPr>
            <p:cNvPr id="5" name="连接符: 肘形 4">
              <a:extLst>
                <a:ext uri="{FF2B5EF4-FFF2-40B4-BE49-F238E27FC236}">
                  <a16:creationId xmlns:a16="http://schemas.microsoft.com/office/drawing/2014/main" id="{0E289E3D-7C45-4B68-9DB4-4138C9955F24}"/>
                </a:ext>
              </a:extLst>
            </p:cNvPr>
            <p:cNvCxnSpPr/>
            <p:nvPr/>
          </p:nvCxnSpPr>
          <p:spPr>
            <a:xfrm>
              <a:off x="1058487" y="1590502"/>
              <a:ext cx="4727171" cy="997527"/>
            </a:xfrm>
            <a:prstGeom prst="bentConnector3">
              <a:avLst>
                <a:gd name="adj1" fmla="val 10017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2FB3AD44-B5CB-45BE-AD8C-180A288B04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80757" y="1890622"/>
              <a:ext cx="900000" cy="309600"/>
            </a:xfrm>
            <a:prstGeom prst="bentConnector3">
              <a:avLst>
                <a:gd name="adj1" fmla="val 84783"/>
              </a:avLst>
            </a:prstGeom>
            <a:ln w="3810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肘形 13">
              <a:extLst>
                <a:ext uri="{FF2B5EF4-FFF2-40B4-BE49-F238E27FC236}">
                  <a16:creationId xmlns:a16="http://schemas.microsoft.com/office/drawing/2014/main" id="{2F9A03EB-B893-4717-8004-595B89D499C6}"/>
                </a:ext>
              </a:extLst>
            </p:cNvPr>
            <p:cNvCxnSpPr>
              <a:cxnSpLocks/>
            </p:cNvCxnSpPr>
            <p:nvPr/>
          </p:nvCxnSpPr>
          <p:spPr>
            <a:xfrm>
              <a:off x="2975957" y="2362980"/>
              <a:ext cx="0" cy="144000"/>
            </a:xfrm>
            <a:prstGeom prst="straightConnector1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32034FD6-4E3D-4AB2-8383-83DDBD936005}"/>
                    </a:ext>
                  </a:extLst>
                </p:cNvPr>
                <p:cNvSpPr txBox="1"/>
                <p:nvPr/>
              </p:nvSpPr>
              <p:spPr>
                <a:xfrm>
                  <a:off x="1257138" y="4463071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32034FD6-4E3D-4AB2-8383-83DDBD936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138" y="4463071"/>
                  <a:ext cx="266996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3636" t="-2439" r="-65909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C526800-E7AC-4E49-B1BD-D4E5E0DF45B6}"/>
                    </a:ext>
                  </a:extLst>
                </p:cNvPr>
                <p:cNvSpPr txBox="1"/>
                <p:nvPr/>
              </p:nvSpPr>
              <p:spPr>
                <a:xfrm>
                  <a:off x="1551096" y="4463071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C526800-E7AC-4E49-B1BD-D4E5E0DF4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1096" y="4463071"/>
                  <a:ext cx="266996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3636" t="-2439" r="-65909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8E595F0-7C71-4FDD-B73F-AFA8CD01AD51}"/>
                    </a:ext>
                  </a:extLst>
                </p:cNvPr>
                <p:cNvSpPr txBox="1"/>
                <p:nvPr/>
              </p:nvSpPr>
              <p:spPr>
                <a:xfrm>
                  <a:off x="1845054" y="4463071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8E595F0-7C71-4FDD-B73F-AFA8CD01A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054" y="4463071"/>
                  <a:ext cx="266996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6279" t="-2439" r="-67442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F5423CF-2926-40C5-8DDD-03A2028BEA2C}"/>
                    </a:ext>
                  </a:extLst>
                </p:cNvPr>
                <p:cNvSpPr txBox="1"/>
                <p:nvPr/>
              </p:nvSpPr>
              <p:spPr>
                <a:xfrm>
                  <a:off x="2139012" y="4463071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F5423CF-2926-40C5-8DDD-03A2028BEA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012" y="4463071"/>
                  <a:ext cx="266996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15909" t="-2439" r="-63636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F48E8C4-BE30-4408-A673-72BD6F95725E}"/>
                    </a:ext>
                  </a:extLst>
                </p:cNvPr>
                <p:cNvSpPr txBox="1"/>
                <p:nvPr/>
              </p:nvSpPr>
              <p:spPr>
                <a:xfrm>
                  <a:off x="2432970" y="4463071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F48E8C4-BE30-4408-A673-72BD6F957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970" y="4463071"/>
                  <a:ext cx="266996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3636" t="-2439" r="-65909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28286B-70FF-49F3-ADBC-BD121A7EF4AC}"/>
                    </a:ext>
                  </a:extLst>
                </p:cNvPr>
                <p:cNvSpPr txBox="1"/>
                <p:nvPr/>
              </p:nvSpPr>
              <p:spPr>
                <a:xfrm>
                  <a:off x="2726928" y="4463071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28286B-70FF-49F3-ADBC-BD121A7EF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6928" y="4463071"/>
                  <a:ext cx="266996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3636" t="-2439" r="-65909" b="-146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E3E9968-5F6F-4F77-BC7A-4B6E9287FFA2}"/>
                    </a:ext>
                  </a:extLst>
                </p:cNvPr>
                <p:cNvSpPr txBox="1"/>
                <p:nvPr/>
              </p:nvSpPr>
              <p:spPr>
                <a:xfrm>
                  <a:off x="3020886" y="4463071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E3E9968-5F6F-4F77-BC7A-4B6E9287F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886" y="4463071"/>
                  <a:ext cx="266996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6279" t="-2439" r="-67442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87709BA3-AC51-40EA-8FA0-125B1F8CC084}"/>
                    </a:ext>
                  </a:extLst>
                </p:cNvPr>
                <p:cNvSpPr txBox="1"/>
                <p:nvPr/>
              </p:nvSpPr>
              <p:spPr>
                <a:xfrm>
                  <a:off x="3314845" y="4463071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87709BA3-AC51-40EA-8FA0-125B1F8CC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845" y="4463071"/>
                  <a:ext cx="26699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5909" t="-2439" r="-63636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89C8BD-DAC5-46CF-A462-ACD3E65B895D}"/>
                    </a:ext>
                  </a:extLst>
                </p:cNvPr>
                <p:cNvSpPr txBox="1"/>
                <p:nvPr/>
              </p:nvSpPr>
              <p:spPr>
                <a:xfrm>
                  <a:off x="4318044" y="4463069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C89C8BD-DAC5-46CF-A462-ACD3E65B8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044" y="4463069"/>
                  <a:ext cx="26699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3636" t="-2439" r="-65909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F3B9BFF-BF7D-418D-B301-56B22A6E2749}"/>
                    </a:ext>
                  </a:extLst>
                </p:cNvPr>
                <p:cNvSpPr txBox="1"/>
                <p:nvPr/>
              </p:nvSpPr>
              <p:spPr>
                <a:xfrm>
                  <a:off x="4614581" y="4463069"/>
                  <a:ext cx="266996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F3B9BFF-BF7D-418D-B301-56B22A6E2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581" y="4463069"/>
                  <a:ext cx="26699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5909" t="-2439" r="-63636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B75453B5-28D4-409D-AB06-E46EDD67A402}"/>
                    </a:ext>
                  </a:extLst>
                </p:cNvPr>
                <p:cNvSpPr txBox="1"/>
                <p:nvPr/>
              </p:nvSpPr>
              <p:spPr>
                <a:xfrm>
                  <a:off x="6469389" y="4463069"/>
                  <a:ext cx="348813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B75453B5-28D4-409D-AB06-E46EDD67A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89" y="4463069"/>
                  <a:ext cx="348813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0526" t="-2439" r="-35088" b="-146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F927B9C2-5702-441B-BC8F-1920A3E3D391}"/>
                    </a:ext>
                  </a:extLst>
                </p:cNvPr>
                <p:cNvSpPr txBox="1"/>
                <p:nvPr/>
              </p:nvSpPr>
              <p:spPr>
                <a:xfrm>
                  <a:off x="6134068" y="4463069"/>
                  <a:ext cx="348813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F927B9C2-5702-441B-BC8F-1920A3E3D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4068" y="4463069"/>
                  <a:ext cx="348813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0526" t="-2439" r="-35088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02AC709-A692-4EDB-9C54-E22C70A6C879}"/>
                    </a:ext>
                  </a:extLst>
                </p:cNvPr>
                <p:cNvSpPr txBox="1"/>
                <p:nvPr/>
              </p:nvSpPr>
              <p:spPr>
                <a:xfrm>
                  <a:off x="5820262" y="4463069"/>
                  <a:ext cx="348813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02AC709-A692-4EDB-9C54-E22C70A6C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262" y="4463069"/>
                  <a:ext cx="348813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12281" t="-2439" r="-33333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2CC506A-8430-45DB-89AF-56829CC691EE}"/>
                    </a:ext>
                  </a:extLst>
                </p:cNvPr>
                <p:cNvSpPr txBox="1"/>
                <p:nvPr/>
              </p:nvSpPr>
              <p:spPr>
                <a:xfrm>
                  <a:off x="5490319" y="4463069"/>
                  <a:ext cx="348813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2CC506A-8430-45DB-89AF-56829CC69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0319" y="4463069"/>
                  <a:ext cx="348813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12281" t="-2439" r="-33333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A835697-767B-4C54-85ED-8C134D75BA2D}"/>
                    </a:ext>
                  </a:extLst>
                </p:cNvPr>
                <p:cNvSpPr txBox="1"/>
                <p:nvPr/>
              </p:nvSpPr>
              <p:spPr>
                <a:xfrm>
                  <a:off x="5171134" y="4463069"/>
                  <a:ext cx="348813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A835697-767B-4C54-85ED-8C134D75B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1134" y="4463069"/>
                  <a:ext cx="348813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10345" t="-2439" r="-32759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221EF9C-3AFC-497C-9274-3AB6A094F00E}"/>
                    </a:ext>
                  </a:extLst>
                </p:cNvPr>
                <p:cNvSpPr txBox="1"/>
                <p:nvPr/>
              </p:nvSpPr>
              <p:spPr>
                <a:xfrm>
                  <a:off x="4857328" y="4463069"/>
                  <a:ext cx="348813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221EF9C-3AFC-497C-9274-3AB6A094F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328" y="4463069"/>
                  <a:ext cx="348813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12281" t="-2439" r="-33333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B92BC34-7E6C-4FA9-9CC3-870354FDFA8F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223846" y="3244645"/>
            <a:ext cx="4868813" cy="301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2401047-2E34-4EB4-89A3-BDF1B3B02B84}"/>
                  </a:ext>
                </a:extLst>
              </p:cNvPr>
              <p:cNvSpPr txBox="1"/>
              <p:nvPr/>
            </p:nvSpPr>
            <p:spPr>
              <a:xfrm>
                <a:off x="4373003" y="5388228"/>
                <a:ext cx="2350666" cy="510778"/>
              </a:xfrm>
              <a:prstGeom prst="wedgeRoundRectCallout">
                <a:avLst>
                  <a:gd name="adj1" fmla="val -20117"/>
                  <a:gd name="adj2" fmla="val -150568"/>
                  <a:gd name="adj3" fmla="val 16667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dirty="0"/>
                  <a:t> 时工作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2401047-2E34-4EB4-89A3-BDF1B3B02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03" y="5388228"/>
                <a:ext cx="2350666" cy="510778"/>
              </a:xfrm>
              <a:prstGeom prst="wedgeRoundRectCallout">
                <a:avLst>
                  <a:gd name="adj1" fmla="val -20117"/>
                  <a:gd name="adj2" fmla="val -150568"/>
                  <a:gd name="adj3" fmla="val 16667"/>
                </a:avLst>
              </a:prstGeom>
              <a:blipFill>
                <a:blip r:embed="rId23"/>
                <a:stretch>
                  <a:fillRect b="-1052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D8845D-9C9C-4870-8DAF-266C4369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39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90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8C44EC0-8053-4ABC-8F47-BC32DD98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52" y="3045139"/>
            <a:ext cx="2291611" cy="182714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/>
              <a:t>复用器</a:t>
            </a:r>
            <a:r>
              <a:rPr lang="zh-CN" altLang="en-US" dirty="0"/>
              <a:t> 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MUX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97312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（数据选择器、多路转换器、多路开关）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4637" y="1569476"/>
            <a:ext cx="11382317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将多路数据中的某一路数据传送到公共数据线上，实现数据选择功能的逻辑电路。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如，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二选一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、四选一、八选一、十六选一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FA212D-8F63-4DB1-8F20-F61282FBD676}"/>
              </a:ext>
            </a:extLst>
          </p:cNvPr>
          <p:cNvGrpSpPr/>
          <p:nvPr/>
        </p:nvGrpSpPr>
        <p:grpSpPr>
          <a:xfrm>
            <a:off x="3958746" y="5153178"/>
            <a:ext cx="2327079" cy="1489049"/>
            <a:chOff x="3958746" y="5153178"/>
            <a:chExt cx="2327079" cy="1489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">
                  <a:extLst>
                    <a:ext uri="{FF2B5EF4-FFF2-40B4-BE49-F238E27FC236}">
                      <a16:creationId xmlns:a16="http://schemas.microsoft.com/office/drawing/2014/main" id="{784B48B0-EA99-4319-BC50-E807C816C812}"/>
                    </a:ext>
                  </a:extLst>
                </p:cNvPr>
                <p:cNvSpPr txBox="1"/>
                <p:nvPr/>
              </p:nvSpPr>
              <p:spPr>
                <a:xfrm>
                  <a:off x="4617098" y="5718897"/>
                  <a:ext cx="166872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>
                            <a:latin typeface="Cambria Math"/>
                          </a:rPr>
                          <m:t>𝑆</m:t>
                        </m:r>
                        <m:r>
                          <a:rPr lang="en-US" altLang="zh-CN" i="1" dirty="0">
                            <a:latin typeface="Cambria Math"/>
                          </a:rPr>
                          <m:t>=0</m:t>
                        </m:r>
                        <m:r>
                          <a:rPr lang="zh-CN" altLang="en-US" i="1" dirty="0">
                            <a:latin typeface="Cambria Math"/>
                          </a:rPr>
                          <m:t>，</m:t>
                        </m:r>
                        <m:r>
                          <a:rPr lang="en-US" altLang="zh-CN" i="1" dirty="0">
                            <a:latin typeface="Cambria Math"/>
                          </a:rPr>
                          <m:t>𝐼</m:t>
                        </m:r>
                        <m:r>
                          <a:rPr lang="en-US" altLang="zh-CN" i="1" baseline="-25000" dirty="0">
                            <a:latin typeface="Cambria Math"/>
                          </a:rPr>
                          <m:t>0</m:t>
                        </m:r>
                        <m:r>
                          <a:rPr lang="zh-CN" altLang="en-US" i="1" dirty="0">
                            <a:latin typeface="Cambria Math"/>
                          </a:rPr>
                          <m:t>输出</m:t>
                        </m:r>
                      </m:oMath>
                    </m:oMathPara>
                  </a14:m>
                  <a:endParaRPr lang="en-US" altLang="zh-CN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>
                            <a:latin typeface="Cambria Math"/>
                          </a:rPr>
                          <m:t>𝑆</m:t>
                        </m:r>
                        <m:r>
                          <a:rPr lang="en-US" altLang="zh-CN" i="1" dirty="0">
                            <a:latin typeface="Cambria Math"/>
                          </a:rPr>
                          <m:t>=1</m:t>
                        </m:r>
                        <m:r>
                          <a:rPr lang="zh-CN" altLang="en-US" i="1" dirty="0">
                            <a:latin typeface="Cambria Math"/>
                          </a:rPr>
                          <m:t>，</m:t>
                        </m:r>
                        <m:r>
                          <a:rPr lang="en-US" altLang="zh-CN" i="1" dirty="0">
                            <a:latin typeface="Cambria Math"/>
                          </a:rPr>
                          <m:t>𝐼</m:t>
                        </m:r>
                        <m:r>
                          <a:rPr lang="en-US" altLang="zh-CN" i="1" baseline="-25000" dirty="0">
                            <a:latin typeface="Cambria Math"/>
                          </a:rPr>
                          <m:t>1</m:t>
                        </m:r>
                        <m:r>
                          <a:rPr lang="zh-CN" altLang="en-US" i="1" dirty="0">
                            <a:latin typeface="Cambria Math"/>
                          </a:rPr>
                          <m:t>输出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TextBox 5">
                  <a:extLst>
                    <a:ext uri="{FF2B5EF4-FFF2-40B4-BE49-F238E27FC236}">
                      <a16:creationId xmlns:a16="http://schemas.microsoft.com/office/drawing/2014/main" id="{784B48B0-EA99-4319-BC50-E807C816C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098" y="5718897"/>
                  <a:ext cx="1668727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B1A565F8-F3F3-4B1D-B303-696F949CE1B6}"/>
                    </a:ext>
                  </a:extLst>
                </p:cNvPr>
                <p:cNvSpPr/>
                <p:nvPr/>
              </p:nvSpPr>
              <p:spPr>
                <a:xfrm>
                  <a:off x="3958746" y="5153178"/>
                  <a:ext cx="2097049" cy="462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dirty="0">
                            <a:latin typeface="Cambria Math"/>
                          </a:rPr>
                          <m:t>𝑰</m:t>
                        </m:r>
                        <m:r>
                          <a:rPr lang="en-US" altLang="zh-CN" sz="2400" b="1" i="1" baseline="-25000" dirty="0">
                            <a:latin typeface="Cambria Math"/>
                          </a:rPr>
                          <m:t>𝟎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acc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dirty="0">
                            <a:latin typeface="Cambria Math"/>
                          </a:rPr>
                          <m:t>𝑰</m:t>
                        </m:r>
                        <m:r>
                          <a:rPr lang="en-US" altLang="zh-CN" sz="2400" b="1" i="1" baseline="-25000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B1A565F8-F3F3-4B1D-B303-696F949CE1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8746" y="5153178"/>
                  <a:ext cx="2097049" cy="462434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95B4AF-9AB0-424D-BCD3-75E1C7989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9" t="11764" r="16431" b="13413"/>
          <a:stretch/>
        </p:blipFill>
        <p:spPr bwMode="auto">
          <a:xfrm>
            <a:off x="1014095" y="5282071"/>
            <a:ext cx="1581724" cy="128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10">
                <a:extLst>
                  <a:ext uri="{FF2B5EF4-FFF2-40B4-BE49-F238E27FC236}">
                    <a16:creationId xmlns:a16="http://schemas.microsoft.com/office/drawing/2014/main" id="{EC8CE0F1-0972-46C8-A616-B578E6CC5C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165215"/>
                  </p:ext>
                </p:extLst>
              </p:nvPr>
            </p:nvGraphicFramePr>
            <p:xfrm>
              <a:off x="4108999" y="3113448"/>
              <a:ext cx="1795140" cy="1609524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97570">
                      <a:extLst>
                        <a:ext uri="{9D8B030D-6E8A-4147-A177-3AD203B41FA5}">
                          <a16:colId xmlns:a16="http://schemas.microsoft.com/office/drawing/2014/main" val="2533734299"/>
                        </a:ext>
                      </a:extLst>
                    </a:gridCol>
                    <a:gridCol w="897570">
                      <a:extLst>
                        <a:ext uri="{9D8B030D-6E8A-4147-A177-3AD203B41FA5}">
                          <a16:colId xmlns:a16="http://schemas.microsoft.com/office/drawing/2014/main" val="2642321673"/>
                        </a:ext>
                      </a:extLst>
                    </a:gridCol>
                  </a:tblGrid>
                  <a:tr h="5365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58513824"/>
                      </a:ext>
                    </a:extLst>
                  </a:tr>
                  <a:tr h="53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sz="2400" baseline="-250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98825929"/>
                      </a:ext>
                    </a:extLst>
                  </a:tr>
                  <a:tr h="53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sz="2400" b="0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43870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10">
                <a:extLst>
                  <a:ext uri="{FF2B5EF4-FFF2-40B4-BE49-F238E27FC236}">
                    <a16:creationId xmlns:a16="http://schemas.microsoft.com/office/drawing/2014/main" id="{EC8CE0F1-0972-46C8-A616-B578E6CC5C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165215"/>
                  </p:ext>
                </p:extLst>
              </p:nvPr>
            </p:nvGraphicFramePr>
            <p:xfrm>
              <a:off x="4108999" y="3113448"/>
              <a:ext cx="1795140" cy="1609524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97570">
                      <a:extLst>
                        <a:ext uri="{9D8B030D-6E8A-4147-A177-3AD203B41FA5}">
                          <a16:colId xmlns:a16="http://schemas.microsoft.com/office/drawing/2014/main" val="2533734299"/>
                        </a:ext>
                      </a:extLst>
                    </a:gridCol>
                    <a:gridCol w="897570">
                      <a:extLst>
                        <a:ext uri="{9D8B030D-6E8A-4147-A177-3AD203B41FA5}">
                          <a16:colId xmlns:a16="http://schemas.microsoft.com/office/drawing/2014/main" val="2642321673"/>
                        </a:ext>
                      </a:extLst>
                    </a:gridCol>
                  </a:tblGrid>
                  <a:tr h="53650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676" t="-1136" r="-100676" b="-2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101361" t="-1136" r="-1361" b="-220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8513824"/>
                      </a:ext>
                    </a:extLst>
                  </a:tr>
                  <a:tr h="53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101361" t="-100000" r="-1361" b="-1179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8825929"/>
                      </a:ext>
                    </a:extLst>
                  </a:tr>
                  <a:tr h="536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101361" t="-202273" r="-1361" b="-193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8703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30A6A38B-0831-41F7-965C-F2263750D2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626" y="3203362"/>
            <a:ext cx="4520328" cy="241225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642CF7-3162-4212-AE7D-93F2989B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1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9AFA265-58AF-40B0-B2C9-E584892836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0" dirty="0"/>
                  <a:t>用</a:t>
                </a:r>
                <a:r>
                  <a:rPr lang="en-US" altLang="zh-CN" b="0" dirty="0"/>
                  <a:t>74138</a:t>
                </a:r>
                <a:r>
                  <a:rPr lang="zh-CN" altLang="en-US" b="0" dirty="0"/>
                  <a:t>实现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(2,4,6,8,10,12,14)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9AFA265-58AF-40B0-B2C9-E584892836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248DB0CE-20C9-488E-995D-ACD3A5B428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105654"/>
                  </p:ext>
                </p:extLst>
              </p:nvPr>
            </p:nvGraphicFramePr>
            <p:xfrm>
              <a:off x="391978" y="1680171"/>
              <a:ext cx="5214378" cy="441369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9063">
                      <a:extLst>
                        <a:ext uri="{9D8B030D-6E8A-4147-A177-3AD203B41FA5}">
                          <a16:colId xmlns:a16="http://schemas.microsoft.com/office/drawing/2014/main" val="3156537682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3801600510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1761405261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1672463359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1760540380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2558867354"/>
                        </a:ext>
                      </a:extLst>
                    </a:gridCol>
                  </a:tblGrid>
                  <a:tr h="5517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2453580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34225943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2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0810880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3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83602754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4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35945917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5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30828777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12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6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20758825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14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7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407639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248DB0CE-20C9-488E-995D-ACD3A5B428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105654"/>
                  </p:ext>
                </p:extLst>
              </p:nvPr>
            </p:nvGraphicFramePr>
            <p:xfrm>
              <a:off x="391978" y="1680171"/>
              <a:ext cx="5214378" cy="441369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9063">
                      <a:extLst>
                        <a:ext uri="{9D8B030D-6E8A-4147-A177-3AD203B41FA5}">
                          <a16:colId xmlns:a16="http://schemas.microsoft.com/office/drawing/2014/main" val="3156537682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3801600510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1761405261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1672463359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1760540380"/>
                        </a:ext>
                      </a:extLst>
                    </a:gridCol>
                    <a:gridCol w="869063">
                      <a:extLst>
                        <a:ext uri="{9D8B030D-6E8A-4147-A177-3AD203B41FA5}">
                          <a16:colId xmlns:a16="http://schemas.microsoft.com/office/drawing/2014/main" val="2558867354"/>
                        </a:ext>
                      </a:extLst>
                    </a:gridCol>
                  </a:tblGrid>
                  <a:tr h="551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1099" r="-499301" b="-698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0704" t="-1099" r="-402817" b="-698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9301" t="-1099" r="-300000" b="-698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301" t="-1099" r="-200000" b="-698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402113" t="-1099" r="-101408" b="-698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98601" t="-1099" r="-699" b="-698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453580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34225943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2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0810880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3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83602754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4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35945917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5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30828777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12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6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20758825"/>
                      </a:ext>
                    </a:extLst>
                  </a:tr>
                  <a:tr h="5517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14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7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407639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58A6C87-AFCC-4A06-BE26-D61AC1EAF6E2}"/>
              </a:ext>
            </a:extLst>
          </p:cNvPr>
          <p:cNvSpPr/>
          <p:nvPr/>
        </p:nvSpPr>
        <p:spPr>
          <a:xfrm>
            <a:off x="7091028" y="1937910"/>
            <a:ext cx="1917291" cy="36916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74138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F53393-F984-4DBA-A0B0-6716E740EB0D}"/>
                  </a:ext>
                </a:extLst>
              </p:cNvPr>
              <p:cNvSpPr txBox="1"/>
              <p:nvPr/>
            </p:nvSpPr>
            <p:spPr>
              <a:xfrm>
                <a:off x="7091028" y="2744334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F53393-F984-4DBA-A0B0-6716E740E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028" y="2744334"/>
                <a:ext cx="52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FF3C2E0-3559-45FB-9364-B1D2BDAD98F9}"/>
                  </a:ext>
                </a:extLst>
              </p:cNvPr>
              <p:cNvSpPr txBox="1"/>
              <p:nvPr/>
            </p:nvSpPr>
            <p:spPr>
              <a:xfrm>
                <a:off x="7091028" y="3267227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FF3C2E0-3559-45FB-9364-B1D2BDAD9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028" y="3267227"/>
                <a:ext cx="52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14F6D46-F1E4-4C81-B813-D13BDBE0D4FE}"/>
                  </a:ext>
                </a:extLst>
              </p:cNvPr>
              <p:cNvSpPr txBox="1"/>
              <p:nvPr/>
            </p:nvSpPr>
            <p:spPr>
              <a:xfrm>
                <a:off x="7091028" y="3772365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14F6D46-F1E4-4C81-B813-D13BDBE0D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028" y="3772365"/>
                <a:ext cx="526946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801EE1-5A53-4787-AFE5-6E81DC28FDE1}"/>
                  </a:ext>
                </a:extLst>
              </p:cNvPr>
              <p:cNvSpPr txBox="1"/>
              <p:nvPr/>
            </p:nvSpPr>
            <p:spPr>
              <a:xfrm>
                <a:off x="7291606" y="5229499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801EE1-5A53-4787-AFE5-6E81DC28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606" y="5229499"/>
                <a:ext cx="5269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6F6FD5E-D4D0-4946-ADA6-2D32C4258D94}"/>
                  </a:ext>
                </a:extLst>
              </p:cNvPr>
              <p:cNvSpPr txBox="1"/>
              <p:nvPr/>
            </p:nvSpPr>
            <p:spPr>
              <a:xfrm>
                <a:off x="7786200" y="5229499"/>
                <a:ext cx="526946" cy="400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6F6FD5E-D4D0-4946-ADA6-2D32C4258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00" y="5229499"/>
                <a:ext cx="526946" cy="400815"/>
              </a:xfrm>
              <a:prstGeom prst="rect">
                <a:avLst/>
              </a:prstGeom>
              <a:blipFill>
                <a:blip r:embed="rId8"/>
                <a:stretch>
                  <a:fillRect r="-2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AC6BCFC-5D73-41BB-9B04-F8FA9B783F28}"/>
                  </a:ext>
                </a:extLst>
              </p:cNvPr>
              <p:cNvSpPr txBox="1"/>
              <p:nvPr/>
            </p:nvSpPr>
            <p:spPr>
              <a:xfrm>
                <a:off x="8280794" y="5229499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AC6BCFC-5D73-41BB-9B04-F8FA9B783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794" y="5229499"/>
                <a:ext cx="526946" cy="400110"/>
              </a:xfrm>
              <a:prstGeom prst="rect">
                <a:avLst/>
              </a:prstGeom>
              <a:blipFill>
                <a:blip r:embed="rId9"/>
                <a:stretch>
                  <a:fillRect r="-21839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90F0A0A-4992-42B1-9D35-EE5A78F4E9CC}"/>
              </a:ext>
            </a:extLst>
          </p:cNvPr>
          <p:cNvCxnSpPr/>
          <p:nvPr/>
        </p:nvCxnSpPr>
        <p:spPr>
          <a:xfrm flipH="1">
            <a:off x="6623028" y="2946699"/>
            <a:ext cx="468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E2EBA0D-16A6-4F92-B9E7-57526D65D1DE}"/>
              </a:ext>
            </a:extLst>
          </p:cNvPr>
          <p:cNvCxnSpPr/>
          <p:nvPr/>
        </p:nvCxnSpPr>
        <p:spPr>
          <a:xfrm flipH="1">
            <a:off x="6623028" y="3501239"/>
            <a:ext cx="468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C88786A-278B-4D3E-AEAB-92A67A3A483B}"/>
              </a:ext>
            </a:extLst>
          </p:cNvPr>
          <p:cNvCxnSpPr/>
          <p:nvPr/>
        </p:nvCxnSpPr>
        <p:spPr>
          <a:xfrm flipH="1">
            <a:off x="6623028" y="4002684"/>
            <a:ext cx="468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7AA998-D938-45F6-AEF2-30555D12DB6C}"/>
                  </a:ext>
                </a:extLst>
              </p:cNvPr>
              <p:cNvSpPr txBox="1"/>
              <p:nvPr/>
            </p:nvSpPr>
            <p:spPr>
              <a:xfrm>
                <a:off x="6190717" y="2744334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7AA998-D938-45F6-AEF2-30555D12D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717" y="2744334"/>
                <a:ext cx="39662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762AFF-D0DF-42D1-AD5C-EB4591C7D605}"/>
                  </a:ext>
                </a:extLst>
              </p:cNvPr>
              <p:cNvSpPr txBox="1"/>
              <p:nvPr/>
            </p:nvSpPr>
            <p:spPr>
              <a:xfrm>
                <a:off x="6190717" y="3301184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762AFF-D0DF-42D1-AD5C-EB4591C7D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717" y="3301184"/>
                <a:ext cx="396623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3483AA7-DB06-41E1-83EB-AE139F61A4B4}"/>
                  </a:ext>
                </a:extLst>
              </p:cNvPr>
              <p:cNvSpPr txBox="1"/>
              <p:nvPr/>
            </p:nvSpPr>
            <p:spPr>
              <a:xfrm>
                <a:off x="6190717" y="3853130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3483AA7-DB06-41E1-83EB-AE139F61A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717" y="3853130"/>
                <a:ext cx="39662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2481B53-8BB7-4FC2-B0CA-8E52D9495D84}"/>
                  </a:ext>
                </a:extLst>
              </p:cNvPr>
              <p:cNvSpPr txBox="1"/>
              <p:nvPr/>
            </p:nvSpPr>
            <p:spPr>
              <a:xfrm>
                <a:off x="8486227" y="2011135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2481B53-8BB7-4FC2-B0CA-8E52D9495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27" y="2011135"/>
                <a:ext cx="526946" cy="400110"/>
              </a:xfrm>
              <a:prstGeom prst="rect">
                <a:avLst/>
              </a:prstGeom>
              <a:blipFill>
                <a:blip r:embed="rId13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F2F4FF6-038D-44BE-A0F8-C2558220C387}"/>
                  </a:ext>
                </a:extLst>
              </p:cNvPr>
              <p:cNvSpPr txBox="1"/>
              <p:nvPr/>
            </p:nvSpPr>
            <p:spPr>
              <a:xfrm>
                <a:off x="8486227" y="2424866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F2F4FF6-038D-44BE-A0F8-C2558220C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27" y="2424866"/>
                <a:ext cx="526946" cy="400110"/>
              </a:xfrm>
              <a:prstGeom prst="rect">
                <a:avLst/>
              </a:prstGeom>
              <a:blipFill>
                <a:blip r:embed="rId14"/>
                <a:stretch>
                  <a:fillRect r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03E2F74-6F36-46DF-AEE7-FFBE63C9F221}"/>
                  </a:ext>
                </a:extLst>
              </p:cNvPr>
              <p:cNvSpPr txBox="1"/>
              <p:nvPr/>
            </p:nvSpPr>
            <p:spPr>
              <a:xfrm>
                <a:off x="8486227" y="2838597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03E2F74-6F36-46DF-AEE7-FFBE63C9F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27" y="2838597"/>
                <a:ext cx="526946" cy="400110"/>
              </a:xfrm>
              <a:prstGeom prst="rect">
                <a:avLst/>
              </a:prstGeom>
              <a:blipFill>
                <a:blip r:embed="rId15"/>
                <a:stretch>
                  <a:fillRect r="-344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17CDC60-D871-49BD-8455-AB4488292A0E}"/>
                  </a:ext>
                </a:extLst>
              </p:cNvPr>
              <p:cNvSpPr txBox="1"/>
              <p:nvPr/>
            </p:nvSpPr>
            <p:spPr>
              <a:xfrm>
                <a:off x="8486227" y="3252328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17CDC60-D871-49BD-8455-AB4488292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27" y="3252328"/>
                <a:ext cx="526946" cy="400110"/>
              </a:xfrm>
              <a:prstGeom prst="rect">
                <a:avLst/>
              </a:prstGeom>
              <a:blipFill>
                <a:blip r:embed="rId16"/>
                <a:stretch>
                  <a:fillRect r="-344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7563660-5A6E-4290-B189-5D3A8A496E83}"/>
                  </a:ext>
                </a:extLst>
              </p:cNvPr>
              <p:cNvSpPr txBox="1"/>
              <p:nvPr/>
            </p:nvSpPr>
            <p:spPr>
              <a:xfrm>
                <a:off x="8486227" y="3666059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7563660-5A6E-4290-B189-5D3A8A49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27" y="3666059"/>
                <a:ext cx="526946" cy="400110"/>
              </a:xfrm>
              <a:prstGeom prst="rect">
                <a:avLst/>
              </a:prstGeom>
              <a:blipFill>
                <a:blip r:embed="rId17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86B312A-295D-46A8-BD65-A51C31FB3A9E}"/>
                  </a:ext>
                </a:extLst>
              </p:cNvPr>
              <p:cNvSpPr txBox="1"/>
              <p:nvPr/>
            </p:nvSpPr>
            <p:spPr>
              <a:xfrm>
                <a:off x="8486227" y="4079790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86B312A-295D-46A8-BD65-A51C31FB3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27" y="4079790"/>
                <a:ext cx="526946" cy="400110"/>
              </a:xfrm>
              <a:prstGeom prst="rect">
                <a:avLst/>
              </a:prstGeom>
              <a:blipFill>
                <a:blip r:embed="rId18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08CE365-4843-42B7-98B2-8CF1004442F3}"/>
                  </a:ext>
                </a:extLst>
              </p:cNvPr>
              <p:cNvSpPr txBox="1"/>
              <p:nvPr/>
            </p:nvSpPr>
            <p:spPr>
              <a:xfrm>
                <a:off x="8486227" y="4493521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08CE365-4843-42B7-98B2-8CF100444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27" y="4493521"/>
                <a:ext cx="526946" cy="400110"/>
              </a:xfrm>
              <a:prstGeom prst="rect">
                <a:avLst/>
              </a:prstGeom>
              <a:blipFill>
                <a:blip r:embed="rId19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45CF79C-DA9D-423D-BA8D-C387DA334F92}"/>
                  </a:ext>
                </a:extLst>
              </p:cNvPr>
              <p:cNvSpPr txBox="1"/>
              <p:nvPr/>
            </p:nvSpPr>
            <p:spPr>
              <a:xfrm>
                <a:off x="8486227" y="4907249"/>
                <a:ext cx="5269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45CF79C-DA9D-423D-BA8D-C387DA334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27" y="4907249"/>
                <a:ext cx="526946" cy="400110"/>
              </a:xfrm>
              <a:prstGeom prst="rect">
                <a:avLst/>
              </a:prstGeom>
              <a:blipFill>
                <a:blip r:embed="rId20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>
            <a:extLst>
              <a:ext uri="{FF2B5EF4-FFF2-40B4-BE49-F238E27FC236}">
                <a16:creationId xmlns:a16="http://schemas.microsoft.com/office/drawing/2014/main" id="{624AA18C-9C85-45A0-9AC0-91C25D5E1137}"/>
              </a:ext>
            </a:extLst>
          </p:cNvPr>
          <p:cNvSpPr/>
          <p:nvPr/>
        </p:nvSpPr>
        <p:spPr>
          <a:xfrm>
            <a:off x="9016029" y="2147185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757AFCD-2259-4CCE-8084-CDAD98B4BCD5}"/>
              </a:ext>
            </a:extLst>
          </p:cNvPr>
          <p:cNvSpPr/>
          <p:nvPr/>
        </p:nvSpPr>
        <p:spPr>
          <a:xfrm>
            <a:off x="9016029" y="2562258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05513D3-E074-464B-BB21-C0FDF91D8A4C}"/>
              </a:ext>
            </a:extLst>
          </p:cNvPr>
          <p:cNvSpPr/>
          <p:nvPr/>
        </p:nvSpPr>
        <p:spPr>
          <a:xfrm>
            <a:off x="9016029" y="2977331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F6EEACF-FDCC-4B8D-982E-AADD4B414479}"/>
              </a:ext>
            </a:extLst>
          </p:cNvPr>
          <p:cNvSpPr/>
          <p:nvPr/>
        </p:nvSpPr>
        <p:spPr>
          <a:xfrm>
            <a:off x="9016029" y="3392404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626CE07-0D6F-47EF-AF34-987B006A8757}"/>
              </a:ext>
            </a:extLst>
          </p:cNvPr>
          <p:cNvSpPr/>
          <p:nvPr/>
        </p:nvSpPr>
        <p:spPr>
          <a:xfrm>
            <a:off x="9016029" y="3807477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C5B054B-8E88-4646-A2DB-1C1793825EF0}"/>
              </a:ext>
            </a:extLst>
          </p:cNvPr>
          <p:cNvSpPr/>
          <p:nvPr/>
        </p:nvSpPr>
        <p:spPr>
          <a:xfrm>
            <a:off x="9016029" y="4222550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50BAC5B-6AB6-4B58-BF83-CF05AC71553F}"/>
              </a:ext>
            </a:extLst>
          </p:cNvPr>
          <p:cNvSpPr/>
          <p:nvPr/>
        </p:nvSpPr>
        <p:spPr>
          <a:xfrm>
            <a:off x="9016029" y="4637623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0B166AC-658C-4A34-9027-AFDD33153D9E}"/>
              </a:ext>
            </a:extLst>
          </p:cNvPr>
          <p:cNvSpPr/>
          <p:nvPr/>
        </p:nvSpPr>
        <p:spPr>
          <a:xfrm>
            <a:off x="9016029" y="5052693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8C7FD62-C6C7-42AE-9E52-F8022F18FC0F}"/>
              </a:ext>
            </a:extLst>
          </p:cNvPr>
          <p:cNvCxnSpPr>
            <a:cxnSpLocks/>
          </p:cNvCxnSpPr>
          <p:nvPr/>
        </p:nvCxnSpPr>
        <p:spPr>
          <a:xfrm rot="5400000" flipH="1">
            <a:off x="7321079" y="5863607"/>
            <a:ext cx="468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27AE3AE-5817-471F-82B2-8BC1A93B5EEF}"/>
              </a:ext>
            </a:extLst>
          </p:cNvPr>
          <p:cNvCxnSpPr>
            <a:cxnSpLocks/>
            <a:endCxn id="39" idx="4"/>
          </p:cNvCxnSpPr>
          <p:nvPr/>
        </p:nvCxnSpPr>
        <p:spPr>
          <a:xfrm rot="10800000">
            <a:off x="8053714" y="5754943"/>
            <a:ext cx="479705" cy="23712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2FC4D2D-43CF-458E-81C0-9425BEB7180D}"/>
              </a:ext>
            </a:extLst>
          </p:cNvPr>
          <p:cNvCxnSpPr>
            <a:cxnSpLocks/>
          </p:cNvCxnSpPr>
          <p:nvPr/>
        </p:nvCxnSpPr>
        <p:spPr>
          <a:xfrm rot="5400000" flipH="1">
            <a:off x="8299418" y="5880942"/>
            <a:ext cx="468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E0B3ECF6-5A18-48BB-ABB2-9AF3AFE0B8C7}"/>
              </a:ext>
            </a:extLst>
          </p:cNvPr>
          <p:cNvSpPr/>
          <p:nvPr/>
        </p:nvSpPr>
        <p:spPr>
          <a:xfrm>
            <a:off x="7999713" y="5646942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715DDAC-A121-4088-B6B4-C648E16DCF6B}"/>
              </a:ext>
            </a:extLst>
          </p:cNvPr>
          <p:cNvSpPr/>
          <p:nvPr/>
        </p:nvSpPr>
        <p:spPr>
          <a:xfrm>
            <a:off x="8477467" y="5646942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48D6A32-05D2-4F25-A877-6EECCDE5E695}"/>
              </a:ext>
            </a:extLst>
          </p:cNvPr>
          <p:cNvSpPr txBox="1"/>
          <p:nvPr/>
        </p:nvSpPr>
        <p:spPr>
          <a:xfrm>
            <a:off x="7395420" y="61458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3CABDF-75D5-4FDD-9E98-16647A14CC04}"/>
                  </a:ext>
                </a:extLst>
              </p:cNvPr>
              <p:cNvSpPr txBox="1"/>
              <p:nvPr/>
            </p:nvSpPr>
            <p:spPr>
              <a:xfrm>
                <a:off x="8309639" y="6157656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3CABDF-75D5-4FDD-9E98-16647A14C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9" y="6157656"/>
                <a:ext cx="447558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9C394B4-C260-4449-8DAA-D3B3C2B313A2}"/>
              </a:ext>
            </a:extLst>
          </p:cNvPr>
          <p:cNvCxnSpPr/>
          <p:nvPr/>
        </p:nvCxnSpPr>
        <p:spPr>
          <a:xfrm flipH="1">
            <a:off x="9124029" y="2196778"/>
            <a:ext cx="36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52">
            <a:extLst>
              <a:ext uri="{FF2B5EF4-FFF2-40B4-BE49-F238E27FC236}">
                <a16:creationId xmlns:a16="http://schemas.microsoft.com/office/drawing/2014/main" id="{E6CE4252-1C57-4A77-9FFF-BA7AA6FC66F5}"/>
              </a:ext>
            </a:extLst>
          </p:cNvPr>
          <p:cNvCxnSpPr>
            <a:cxnSpLocks/>
            <a:endCxn id="29" idx="6"/>
          </p:cNvCxnSpPr>
          <p:nvPr/>
        </p:nvCxnSpPr>
        <p:spPr>
          <a:xfrm rot="10800000">
            <a:off x="9124030" y="2616259"/>
            <a:ext cx="1188143" cy="645755"/>
          </a:xfrm>
          <a:prstGeom prst="bentConnector3">
            <a:avLst>
              <a:gd name="adj1" fmla="val 24181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54">
            <a:extLst>
              <a:ext uri="{FF2B5EF4-FFF2-40B4-BE49-F238E27FC236}">
                <a16:creationId xmlns:a16="http://schemas.microsoft.com/office/drawing/2014/main" id="{61F657B5-A31B-4CAF-BF71-617BD442005D}"/>
              </a:ext>
            </a:extLst>
          </p:cNvPr>
          <p:cNvCxnSpPr>
            <a:cxnSpLocks/>
            <a:endCxn id="33" idx="6"/>
          </p:cNvCxnSpPr>
          <p:nvPr/>
        </p:nvCxnSpPr>
        <p:spPr>
          <a:xfrm rot="10800000" flipV="1">
            <a:off x="9124029" y="3982172"/>
            <a:ext cx="1125340" cy="29437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55">
            <a:extLst>
              <a:ext uri="{FF2B5EF4-FFF2-40B4-BE49-F238E27FC236}">
                <a16:creationId xmlns:a16="http://schemas.microsoft.com/office/drawing/2014/main" id="{02BF0356-315F-4A51-A11A-0AFFE266973F}"/>
              </a:ext>
            </a:extLst>
          </p:cNvPr>
          <p:cNvCxnSpPr>
            <a:cxnSpLocks/>
            <a:endCxn id="34" idx="6"/>
          </p:cNvCxnSpPr>
          <p:nvPr/>
        </p:nvCxnSpPr>
        <p:spPr>
          <a:xfrm rot="10800000" flipV="1">
            <a:off x="9124030" y="4129315"/>
            <a:ext cx="1137139" cy="562308"/>
          </a:xfrm>
          <a:prstGeom prst="bentConnector3">
            <a:avLst>
              <a:gd name="adj1" fmla="val 38587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56E3447-E693-4EA5-89FF-FD083822558F}"/>
                  </a:ext>
                </a:extLst>
              </p:cNvPr>
              <p:cNvSpPr txBox="1"/>
              <p:nvPr/>
            </p:nvSpPr>
            <p:spPr>
              <a:xfrm>
                <a:off x="11507816" y="3592750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56E3447-E693-4EA5-89FF-FD083822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816" y="3592750"/>
                <a:ext cx="396623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55">
            <a:extLst>
              <a:ext uri="{FF2B5EF4-FFF2-40B4-BE49-F238E27FC236}">
                <a16:creationId xmlns:a16="http://schemas.microsoft.com/office/drawing/2014/main" id="{18172E4A-65D5-4CF9-A68E-B64E52F25B8F}"/>
              </a:ext>
            </a:extLst>
          </p:cNvPr>
          <p:cNvCxnSpPr>
            <a:cxnSpLocks/>
            <a:endCxn id="35" idx="6"/>
          </p:cNvCxnSpPr>
          <p:nvPr/>
        </p:nvCxnSpPr>
        <p:spPr>
          <a:xfrm rot="10800000" flipV="1">
            <a:off x="9124030" y="4296367"/>
            <a:ext cx="1188143" cy="810326"/>
          </a:xfrm>
          <a:prstGeom prst="bentConnector3">
            <a:avLst>
              <a:gd name="adj1" fmla="val 23188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7FAD9AF-111B-4CDE-AE50-B128C31EC423}"/>
              </a:ext>
            </a:extLst>
          </p:cNvPr>
          <p:cNvGrpSpPr/>
          <p:nvPr/>
        </p:nvGrpSpPr>
        <p:grpSpPr>
          <a:xfrm>
            <a:off x="10238515" y="3217549"/>
            <a:ext cx="1328279" cy="1134207"/>
            <a:chOff x="10238515" y="3440916"/>
            <a:chExt cx="1047750" cy="719138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59D2E19-A37C-47F4-B01F-D9C16B2A2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38515" y="3440916"/>
              <a:ext cx="1047750" cy="719138"/>
            </a:xfrm>
            <a:prstGeom prst="rect">
              <a:avLst/>
            </a:prstGeom>
          </p:spPr>
        </p:pic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AA5FC8B9-B0AC-4B0A-82E7-2B861568CC38}"/>
                </a:ext>
              </a:extLst>
            </p:cNvPr>
            <p:cNvCxnSpPr/>
            <p:nvPr/>
          </p:nvCxnSpPr>
          <p:spPr>
            <a:xfrm flipH="1">
              <a:off x="10255816" y="3576108"/>
              <a:ext cx="18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6CD10ADF-EA62-4C04-8EA0-554460BF99E6}"/>
                </a:ext>
              </a:extLst>
            </p:cNvPr>
            <p:cNvCxnSpPr/>
            <p:nvPr/>
          </p:nvCxnSpPr>
          <p:spPr>
            <a:xfrm flipH="1">
              <a:off x="10260736" y="3787498"/>
              <a:ext cx="18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D8768775-3217-483C-A6B5-99FDD0A70DFF}"/>
                </a:ext>
              </a:extLst>
            </p:cNvPr>
            <p:cNvCxnSpPr/>
            <p:nvPr/>
          </p:nvCxnSpPr>
          <p:spPr>
            <a:xfrm flipH="1">
              <a:off x="10266631" y="4017570"/>
              <a:ext cx="18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52">
            <a:extLst>
              <a:ext uri="{FF2B5EF4-FFF2-40B4-BE49-F238E27FC236}">
                <a16:creationId xmlns:a16="http://schemas.microsoft.com/office/drawing/2014/main" id="{BED03168-BD4F-436B-95C9-473705637CA5}"/>
              </a:ext>
            </a:extLst>
          </p:cNvPr>
          <p:cNvCxnSpPr>
            <a:cxnSpLocks/>
            <a:endCxn id="30" idx="6"/>
          </p:cNvCxnSpPr>
          <p:nvPr/>
        </p:nvCxnSpPr>
        <p:spPr>
          <a:xfrm rot="10800000">
            <a:off x="9124029" y="3031332"/>
            <a:ext cx="1171754" cy="394243"/>
          </a:xfrm>
          <a:prstGeom prst="bentConnector3">
            <a:avLst>
              <a:gd name="adj1" fmla="val 3691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52">
            <a:extLst>
              <a:ext uri="{FF2B5EF4-FFF2-40B4-BE49-F238E27FC236}">
                <a16:creationId xmlns:a16="http://schemas.microsoft.com/office/drawing/2014/main" id="{FD25F80E-25F7-454C-A213-96C7E337B371}"/>
              </a:ext>
            </a:extLst>
          </p:cNvPr>
          <p:cNvCxnSpPr>
            <a:cxnSpLocks/>
            <a:endCxn id="31" idx="6"/>
          </p:cNvCxnSpPr>
          <p:nvPr/>
        </p:nvCxnSpPr>
        <p:spPr>
          <a:xfrm rot="10800000">
            <a:off x="9124030" y="3446404"/>
            <a:ext cx="1169945" cy="131596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52">
            <a:extLst>
              <a:ext uri="{FF2B5EF4-FFF2-40B4-BE49-F238E27FC236}">
                <a16:creationId xmlns:a16="http://schemas.microsoft.com/office/drawing/2014/main" id="{8F4498A8-C79B-467E-9BC5-BD45233C9860}"/>
              </a:ext>
            </a:extLst>
          </p:cNvPr>
          <p:cNvCxnSpPr>
            <a:cxnSpLocks/>
            <a:endCxn id="32" idx="6"/>
          </p:cNvCxnSpPr>
          <p:nvPr/>
        </p:nvCxnSpPr>
        <p:spPr>
          <a:xfrm rot="10800000" flipV="1">
            <a:off x="9124029" y="3759895"/>
            <a:ext cx="1186660" cy="10158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0E4FC0-45C6-461F-A7EE-2CA29E7D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40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7E1833-55AA-BFDA-441B-D9F680243890}"/>
              </a:ext>
            </a:extLst>
          </p:cNvPr>
          <p:cNvSpPr txBox="1"/>
          <p:nvPr/>
        </p:nvSpPr>
        <p:spPr>
          <a:xfrm>
            <a:off x="8559401" y="957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/>
              <a:t>仅有</a:t>
            </a:r>
            <a:r>
              <a:rPr lang="en-US" altLang="zh-CN" sz="2400" b="1" spc="300">
                <a:solidFill>
                  <a:schemeClr val="accent1"/>
                </a:solidFill>
              </a:rPr>
              <a:t>7</a:t>
            </a:r>
            <a:r>
              <a:rPr lang="zh-CN" altLang="en-US" sz="2400" spc="300"/>
              <a:t>个乘积项</a:t>
            </a:r>
            <a:endParaRPr lang="en-US" sz="2400" spc="3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48F169-0338-B4C8-846E-A0D11D5CFAF9}"/>
              </a:ext>
            </a:extLst>
          </p:cNvPr>
          <p:cNvSpPr txBox="1"/>
          <p:nvPr/>
        </p:nvSpPr>
        <p:spPr>
          <a:xfrm>
            <a:off x="1389480" y="1112151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/>
              <a:t>仅有</a:t>
            </a:r>
            <a:r>
              <a:rPr lang="en-US" altLang="zh-CN" sz="2400" b="1" spc="300">
                <a:solidFill>
                  <a:schemeClr val="accent1"/>
                </a:solidFill>
              </a:rPr>
              <a:t>3</a:t>
            </a:r>
            <a:r>
              <a:rPr lang="zh-CN" altLang="en-US" sz="2400" spc="300"/>
              <a:t>个输入项</a:t>
            </a:r>
            <a:endParaRPr lang="en-US" sz="2400" spc="300"/>
          </a:p>
        </p:txBody>
      </p:sp>
    </p:spTree>
    <p:extLst>
      <p:ext uri="{BB962C8B-B14F-4D97-AF65-F5344CB8AC3E}">
        <p14:creationId xmlns:p14="http://schemas.microsoft.com/office/powerpoint/2010/main" val="3156610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直接连接符 52">
            <a:extLst>
              <a:ext uri="{FF2B5EF4-FFF2-40B4-BE49-F238E27FC236}">
                <a16:creationId xmlns:a16="http://schemas.microsoft.com/office/drawing/2014/main" id="{B27632CB-70CB-49CA-AB95-82B39D2ACC2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72442" y="2988212"/>
            <a:ext cx="576000" cy="2124000"/>
          </a:xfrm>
          <a:prstGeom prst="bentConnector3">
            <a:avLst>
              <a:gd name="adj1" fmla="val 78677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9AFA265-58AF-40B0-B2C9-E584892836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b="0" dirty="0"/>
                  <a:t>用</a:t>
                </a:r>
                <a:r>
                  <a:rPr lang="en-US" altLang="zh-CN" b="0" dirty="0">
                    <a:solidFill>
                      <a:schemeClr val="accent1"/>
                    </a:solidFill>
                  </a:rPr>
                  <a:t>74138</a:t>
                </a:r>
                <a:r>
                  <a:rPr lang="zh-CN" altLang="en-US" b="0" dirty="0"/>
                  <a:t>实现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(2,4,6,8,10,12,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9AFA265-58AF-40B0-B2C9-E584892836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248DB0CE-20C9-488E-995D-ACD3A5B428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11421"/>
                  </p:ext>
                </p:extLst>
              </p:nvPr>
            </p:nvGraphicFramePr>
            <p:xfrm>
              <a:off x="480509" y="1010112"/>
              <a:ext cx="4320000" cy="149352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315653768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80160051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61405261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67246335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6054038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558867354"/>
                        </a:ext>
                      </a:extLst>
                    </a:gridCol>
                  </a:tblGrid>
                  <a:tr h="3222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2453580"/>
                      </a:ext>
                    </a:extLst>
                  </a:tr>
                  <a:tr h="322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2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34225943"/>
                      </a:ext>
                    </a:extLst>
                  </a:tr>
                  <a:tr h="322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4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0810880"/>
                      </a:ext>
                    </a:extLst>
                  </a:tr>
                  <a:tr h="322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6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83602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248DB0CE-20C9-488E-995D-ACD3A5B428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11421"/>
                  </p:ext>
                </p:extLst>
              </p:nvPr>
            </p:nvGraphicFramePr>
            <p:xfrm>
              <a:off x="480509" y="1010112"/>
              <a:ext cx="4320000" cy="149352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315653768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80160051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61405261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67246335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6054038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55886735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1538" r="-502542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99160" t="-1538" r="-398319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47" t="-1538" r="-301695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847" t="-1538" r="-201695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97479" t="-1538" r="-100000" b="-3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501695" t="-1538" r="-847" b="-3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4535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2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3422594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4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08108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6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836027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表格 6">
                <a:extLst>
                  <a:ext uri="{FF2B5EF4-FFF2-40B4-BE49-F238E27FC236}">
                    <a16:creationId xmlns:a16="http://schemas.microsoft.com/office/drawing/2014/main" id="{E20134CD-11CD-469B-8F4A-15F6608E59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6960955"/>
                  </p:ext>
                </p:extLst>
              </p:nvPr>
            </p:nvGraphicFramePr>
            <p:xfrm>
              <a:off x="7208049" y="998973"/>
              <a:ext cx="4320000" cy="188976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315653768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80160051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61405261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67246335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6054038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558867354"/>
                        </a:ext>
                      </a:extLst>
                    </a:gridCol>
                  </a:tblGrid>
                  <a:tr h="3347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2453580"/>
                      </a:ext>
                    </a:extLst>
                  </a:tr>
                  <a:tr h="3347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0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35945917"/>
                      </a:ext>
                    </a:extLst>
                  </a:tr>
                  <a:tr h="3347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2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30828777"/>
                      </a:ext>
                    </a:extLst>
                  </a:tr>
                  <a:tr h="3347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12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4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20758825"/>
                      </a:ext>
                    </a:extLst>
                  </a:tr>
                  <a:tr h="3347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13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5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40763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表格 6">
                <a:extLst>
                  <a:ext uri="{FF2B5EF4-FFF2-40B4-BE49-F238E27FC236}">
                    <a16:creationId xmlns:a16="http://schemas.microsoft.com/office/drawing/2014/main" id="{E20134CD-11CD-469B-8F4A-15F6608E59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6960955"/>
                  </p:ext>
                </p:extLst>
              </p:nvPr>
            </p:nvGraphicFramePr>
            <p:xfrm>
              <a:off x="7208049" y="998973"/>
              <a:ext cx="4320000" cy="188976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315653768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80160051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61405261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672463359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76054038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55886735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1538" r="-502542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99160" t="-1538" r="-398319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847" t="-1538" r="-301695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847" t="-1538" r="-201695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97479" t="-1538" r="-100000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501695" t="-1538" r="-847" b="-4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4535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0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359459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2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1308287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12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4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2075882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13</a:t>
                          </a:r>
                          <a:endParaRPr lang="zh-CN" altLang="en-US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i="1" dirty="0"/>
                            <a:t>5</a:t>
                          </a:r>
                          <a:endParaRPr lang="zh-CN" altLang="en-US" b="1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40763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BD048839-6D9F-4B08-9385-9A329DE45961}"/>
              </a:ext>
            </a:extLst>
          </p:cNvPr>
          <p:cNvGrpSpPr/>
          <p:nvPr/>
        </p:nvGrpSpPr>
        <p:grpSpPr>
          <a:xfrm>
            <a:off x="5012774" y="2813536"/>
            <a:ext cx="1134207" cy="965032"/>
            <a:chOff x="2865414" y="3280044"/>
            <a:chExt cx="1134207" cy="965032"/>
          </a:xfrm>
        </p:grpSpPr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8B21C20F-C8DA-4AD9-8724-C8B97EFA2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2950002" y="3195456"/>
              <a:ext cx="965032" cy="1134207"/>
            </a:xfrm>
            <a:prstGeom prst="rect">
              <a:avLst/>
            </a:prstGeom>
          </p:spPr>
        </p:pic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49A2965F-A1B9-461D-BB21-E8C14940AE39}"/>
                </a:ext>
              </a:extLst>
            </p:cNvPr>
            <p:cNvCxnSpPr/>
            <p:nvPr/>
          </p:nvCxnSpPr>
          <p:spPr>
            <a:xfrm rot="16200000" flipH="1">
              <a:off x="3006636" y="4145245"/>
              <a:ext cx="144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669A1DF-C649-42F4-BF35-D3000CBB4DC0}"/>
                </a:ext>
              </a:extLst>
            </p:cNvPr>
            <p:cNvCxnSpPr/>
            <p:nvPr/>
          </p:nvCxnSpPr>
          <p:spPr>
            <a:xfrm rot="16200000" flipH="1">
              <a:off x="3340035" y="4150805"/>
              <a:ext cx="144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F8EA5002-2C02-4C52-B458-E6AED43F8DE7}"/>
                </a:ext>
              </a:extLst>
            </p:cNvPr>
            <p:cNvCxnSpPr/>
            <p:nvPr/>
          </p:nvCxnSpPr>
          <p:spPr>
            <a:xfrm rot="16200000" flipH="1">
              <a:off x="3702899" y="4143332"/>
              <a:ext cx="144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7A6904E3-5DB6-40E7-AEFB-9E60FB997004}"/>
                  </a:ext>
                </a:extLst>
              </p:cNvPr>
              <p:cNvSpPr txBox="1"/>
              <p:nvPr/>
            </p:nvSpPr>
            <p:spPr>
              <a:xfrm>
                <a:off x="5381566" y="2391154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7A6904E3-5DB6-40E7-AEFB-9E60FB997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566" y="2391154"/>
                <a:ext cx="39662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66E697F-AE31-43C4-8885-3D451C48E5AF}"/>
              </a:ext>
            </a:extLst>
          </p:cNvPr>
          <p:cNvGrpSpPr/>
          <p:nvPr/>
        </p:nvGrpSpPr>
        <p:grpSpPr>
          <a:xfrm>
            <a:off x="383458" y="4317037"/>
            <a:ext cx="3938812" cy="1875892"/>
            <a:chOff x="831809" y="4488115"/>
            <a:chExt cx="3938812" cy="1875892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A203E75-6000-4EB2-AE1F-4FE3ACB42E2C}"/>
                </a:ext>
              </a:extLst>
            </p:cNvPr>
            <p:cNvSpPr/>
            <p:nvPr/>
          </p:nvSpPr>
          <p:spPr>
            <a:xfrm>
              <a:off x="831809" y="4600007"/>
              <a:ext cx="3816000" cy="115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74138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20855C3-E7FD-4D67-BB94-168EDF055E08}"/>
                    </a:ext>
                  </a:extLst>
                </p:cNvPr>
                <p:cNvSpPr txBox="1"/>
                <p:nvPr/>
              </p:nvSpPr>
              <p:spPr>
                <a:xfrm>
                  <a:off x="2065379" y="5351897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20855C3-E7FD-4D67-BB94-168EDF055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5379" y="5351897"/>
                  <a:ext cx="526946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76A7BB9F-95CF-49D7-A8D6-ACB88B4C1F20}"/>
                    </a:ext>
                  </a:extLst>
                </p:cNvPr>
                <p:cNvSpPr txBox="1"/>
                <p:nvPr/>
              </p:nvSpPr>
              <p:spPr>
                <a:xfrm>
                  <a:off x="2507324" y="5351897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76A7BB9F-95CF-49D7-A8D6-ACB88B4C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7324" y="5351897"/>
                  <a:ext cx="52694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35EF7EB9-C7E9-4CB0-BF28-53056BF34C02}"/>
                    </a:ext>
                  </a:extLst>
                </p:cNvPr>
                <p:cNvSpPr txBox="1"/>
                <p:nvPr/>
              </p:nvSpPr>
              <p:spPr>
                <a:xfrm>
                  <a:off x="2949269" y="5351897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35EF7EB9-C7E9-4CB0-BF28-53056BF34C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269" y="5351897"/>
                  <a:ext cx="52694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52A66E81-3223-4917-A329-D22B8D8EF896}"/>
                    </a:ext>
                  </a:extLst>
                </p:cNvPr>
                <p:cNvSpPr txBox="1"/>
                <p:nvPr/>
              </p:nvSpPr>
              <p:spPr>
                <a:xfrm>
                  <a:off x="4211295" y="5337778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52A66E81-3223-4917-A329-D22B8D8EF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295" y="5337778"/>
                  <a:ext cx="52694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BA26155D-7DA4-424F-9BD3-63EE37770FF0}"/>
                    </a:ext>
                  </a:extLst>
                </p:cNvPr>
                <p:cNvSpPr txBox="1"/>
                <p:nvPr/>
              </p:nvSpPr>
              <p:spPr>
                <a:xfrm>
                  <a:off x="4211295" y="4983599"/>
                  <a:ext cx="526946" cy="400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BA26155D-7DA4-424F-9BD3-63EE37770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295" y="4983599"/>
                  <a:ext cx="526946" cy="400815"/>
                </a:xfrm>
                <a:prstGeom prst="rect">
                  <a:avLst/>
                </a:prstGeom>
                <a:blipFill>
                  <a:blip r:embed="rId11"/>
                  <a:stretch>
                    <a:fillRect r="-218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BDAD2591-EDEA-4E70-B8B8-2053C6C9F767}"/>
                    </a:ext>
                  </a:extLst>
                </p:cNvPr>
                <p:cNvSpPr txBox="1"/>
                <p:nvPr/>
              </p:nvSpPr>
              <p:spPr>
                <a:xfrm>
                  <a:off x="4211295" y="4624226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BDAD2591-EDEA-4E70-B8B8-2053C6C9F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295" y="4624226"/>
                  <a:ext cx="526946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21839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3E78A5BD-DC34-4531-B6EF-C2D5F64BA46D}"/>
                    </a:ext>
                  </a:extLst>
                </p:cNvPr>
                <p:cNvSpPr txBox="1"/>
                <p:nvPr/>
              </p:nvSpPr>
              <p:spPr>
                <a:xfrm>
                  <a:off x="892831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3E78A5BD-DC34-4531-B6EF-C2D5F64BA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831" y="4598430"/>
                  <a:ext cx="526946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34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4B374589-60F1-4CAF-9ED8-45F5B23BE37A}"/>
                    </a:ext>
                  </a:extLst>
                </p:cNvPr>
                <p:cNvSpPr txBox="1"/>
                <p:nvPr/>
              </p:nvSpPr>
              <p:spPr>
                <a:xfrm>
                  <a:off x="1282952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4B374589-60F1-4CAF-9ED8-45F5B23BE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952" y="4598430"/>
                  <a:ext cx="526946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46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291EA0C4-5C66-4E5A-948D-5D05B986B3F0}"/>
                    </a:ext>
                  </a:extLst>
                </p:cNvPr>
                <p:cNvSpPr txBox="1"/>
                <p:nvPr/>
              </p:nvSpPr>
              <p:spPr>
                <a:xfrm>
                  <a:off x="1673073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291EA0C4-5C66-4E5A-948D-5D05B986B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073" y="4598430"/>
                  <a:ext cx="526946" cy="400110"/>
                </a:xfrm>
                <a:prstGeom prst="rect">
                  <a:avLst/>
                </a:prstGeom>
                <a:blipFill>
                  <a:blip r:embed="rId15"/>
                  <a:stretch>
                    <a:fillRect r="-34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4299498-3EA0-4719-9279-5380FCD3D79C}"/>
                    </a:ext>
                  </a:extLst>
                </p:cNvPr>
                <p:cNvSpPr txBox="1"/>
                <p:nvPr/>
              </p:nvSpPr>
              <p:spPr>
                <a:xfrm>
                  <a:off x="2063194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4299498-3EA0-4719-9279-5380FCD3D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194" y="4598430"/>
                  <a:ext cx="526946" cy="400110"/>
                </a:xfrm>
                <a:prstGeom prst="rect">
                  <a:avLst/>
                </a:prstGeom>
                <a:blipFill>
                  <a:blip r:embed="rId16"/>
                  <a:stretch>
                    <a:fillRect r="-34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C5A44D0A-6B47-48BC-A398-C86EDE78531A}"/>
                    </a:ext>
                  </a:extLst>
                </p:cNvPr>
                <p:cNvSpPr txBox="1"/>
                <p:nvPr/>
              </p:nvSpPr>
              <p:spPr>
                <a:xfrm>
                  <a:off x="2453315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C5A44D0A-6B47-48BC-A398-C86EDE785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315" y="4598430"/>
                  <a:ext cx="526946" cy="400110"/>
                </a:xfrm>
                <a:prstGeom prst="rect">
                  <a:avLst/>
                </a:prstGeom>
                <a:blipFill>
                  <a:blip r:embed="rId17"/>
                  <a:stretch>
                    <a:fillRect r="-34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EC356D8C-7CB7-4C9B-B7C4-CDA8422FE99D}"/>
                    </a:ext>
                  </a:extLst>
                </p:cNvPr>
                <p:cNvSpPr txBox="1"/>
                <p:nvPr/>
              </p:nvSpPr>
              <p:spPr>
                <a:xfrm>
                  <a:off x="2843436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EC356D8C-7CB7-4C9B-B7C4-CDA8422FE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436" y="4598430"/>
                  <a:ext cx="526946" cy="400110"/>
                </a:xfrm>
                <a:prstGeom prst="rect">
                  <a:avLst/>
                </a:prstGeom>
                <a:blipFill>
                  <a:blip r:embed="rId18"/>
                  <a:stretch>
                    <a:fillRect r="-34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EEEA592-7242-46D3-BCF2-60356DD96D81}"/>
                    </a:ext>
                  </a:extLst>
                </p:cNvPr>
                <p:cNvSpPr txBox="1"/>
                <p:nvPr/>
              </p:nvSpPr>
              <p:spPr>
                <a:xfrm>
                  <a:off x="3233557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EEEA592-7242-46D3-BCF2-60356DD96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557" y="4598430"/>
                  <a:ext cx="526946" cy="400110"/>
                </a:xfrm>
                <a:prstGeom prst="rect">
                  <a:avLst/>
                </a:prstGeom>
                <a:blipFill>
                  <a:blip r:embed="rId19"/>
                  <a:stretch>
                    <a:fillRect r="-34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0560BB79-F6DB-42DE-8B14-15DC1A188585}"/>
                    </a:ext>
                  </a:extLst>
                </p:cNvPr>
                <p:cNvSpPr txBox="1"/>
                <p:nvPr/>
              </p:nvSpPr>
              <p:spPr>
                <a:xfrm>
                  <a:off x="3623675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0560BB79-F6DB-42DE-8B14-15DC1A188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675" y="4598430"/>
                  <a:ext cx="526946" cy="400110"/>
                </a:xfrm>
                <a:prstGeom prst="rect">
                  <a:avLst/>
                </a:prstGeom>
                <a:blipFill>
                  <a:blip r:embed="rId20"/>
                  <a:stretch>
                    <a:fillRect r="-34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188CED5-8903-4B6E-8F77-C4904F122B1E}"/>
                </a:ext>
              </a:extLst>
            </p:cNvPr>
            <p:cNvSpPr/>
            <p:nvPr/>
          </p:nvSpPr>
          <p:spPr>
            <a:xfrm>
              <a:off x="1102304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114A53F6-C760-4198-9BDB-19E19C251EB3}"/>
                </a:ext>
              </a:extLst>
            </p:cNvPr>
            <p:cNvSpPr/>
            <p:nvPr/>
          </p:nvSpPr>
          <p:spPr>
            <a:xfrm>
              <a:off x="1490673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294A4558-6914-49B6-B68E-FF6FC93E63DD}"/>
                </a:ext>
              </a:extLst>
            </p:cNvPr>
            <p:cNvSpPr/>
            <p:nvPr/>
          </p:nvSpPr>
          <p:spPr>
            <a:xfrm>
              <a:off x="1879042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74512F95-4822-47D0-A86F-D7547E22BFE6}"/>
                </a:ext>
              </a:extLst>
            </p:cNvPr>
            <p:cNvSpPr/>
            <p:nvPr/>
          </p:nvSpPr>
          <p:spPr>
            <a:xfrm>
              <a:off x="2267411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04C3DC89-3C0F-46E6-B946-329A8D6B6D55}"/>
                </a:ext>
              </a:extLst>
            </p:cNvPr>
            <p:cNvSpPr/>
            <p:nvPr/>
          </p:nvSpPr>
          <p:spPr>
            <a:xfrm>
              <a:off x="2655780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6E181359-5E6E-4B9F-9703-5110FD2CA618}"/>
                </a:ext>
              </a:extLst>
            </p:cNvPr>
            <p:cNvSpPr/>
            <p:nvPr/>
          </p:nvSpPr>
          <p:spPr>
            <a:xfrm>
              <a:off x="3044149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84ADB69E-2A89-47F6-8A38-740513C758AA}"/>
                </a:ext>
              </a:extLst>
            </p:cNvPr>
            <p:cNvSpPr/>
            <p:nvPr/>
          </p:nvSpPr>
          <p:spPr>
            <a:xfrm>
              <a:off x="3432518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7D90BDB0-6C41-48D0-8FFB-EABA874FE09E}"/>
                </a:ext>
              </a:extLst>
            </p:cNvPr>
            <p:cNvSpPr/>
            <p:nvPr/>
          </p:nvSpPr>
          <p:spPr>
            <a:xfrm>
              <a:off x="3820885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913AB76-4150-4B9E-9BE0-A147B93FC51B}"/>
                </a:ext>
              </a:extLst>
            </p:cNvPr>
            <p:cNvSpPr/>
            <p:nvPr/>
          </p:nvSpPr>
          <p:spPr>
            <a:xfrm>
              <a:off x="4650823" y="4765486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B705C84-F822-4284-8D13-BC39663C0903}"/>
                </a:ext>
              </a:extLst>
            </p:cNvPr>
            <p:cNvSpPr/>
            <p:nvPr/>
          </p:nvSpPr>
          <p:spPr>
            <a:xfrm>
              <a:off x="4662621" y="5165596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1CEEA1F9-EE97-4F43-9D0C-7DD56843E4A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961411" y="6058007"/>
              <a:ext cx="61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E04229B7-2849-4F7C-9DC6-062F1D8B2B2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21798" y="6058007"/>
              <a:ext cx="61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E3C76FE5-9435-4F37-B88E-EC3D5DE6387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82186" y="6043888"/>
              <a:ext cx="612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6561007-9E6C-4ABF-A85C-55451B32C853}"/>
                  </a:ext>
                </a:extLst>
              </p:cNvPr>
              <p:cNvSpPr txBox="1"/>
              <p:nvPr/>
            </p:nvSpPr>
            <p:spPr>
              <a:xfrm>
                <a:off x="1608341" y="6220746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6561007-9E6C-4ABF-A85C-55451B32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341" y="6220746"/>
                <a:ext cx="39662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A3A8D900-78DF-4B2F-9180-4C70B820C809}"/>
                  </a:ext>
                </a:extLst>
              </p:cNvPr>
              <p:cNvSpPr txBox="1"/>
              <p:nvPr/>
            </p:nvSpPr>
            <p:spPr>
              <a:xfrm>
                <a:off x="2074932" y="6220746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A3A8D900-78DF-4B2F-9180-4C70B820C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32" y="6220746"/>
                <a:ext cx="396623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944B534-D020-4991-853C-30EE4A90C319}"/>
                  </a:ext>
                </a:extLst>
              </p:cNvPr>
              <p:cNvSpPr txBox="1"/>
              <p:nvPr/>
            </p:nvSpPr>
            <p:spPr>
              <a:xfrm>
                <a:off x="2541523" y="6220746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944B534-D020-4991-853C-30EE4A90C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523" y="6220746"/>
                <a:ext cx="396623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3DC694E5-AECD-49D6-9EE1-14BDDEEEFAEB}"/>
              </a:ext>
            </a:extLst>
          </p:cNvPr>
          <p:cNvGrpSpPr/>
          <p:nvPr/>
        </p:nvGrpSpPr>
        <p:grpSpPr>
          <a:xfrm>
            <a:off x="5958536" y="4317037"/>
            <a:ext cx="3938812" cy="1263892"/>
            <a:chOff x="831809" y="4488115"/>
            <a:chExt cx="3938812" cy="1263892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FCE05D5-EFF4-47A3-820E-E7F2EF3CB4E0}"/>
                </a:ext>
              </a:extLst>
            </p:cNvPr>
            <p:cNvSpPr/>
            <p:nvPr/>
          </p:nvSpPr>
          <p:spPr>
            <a:xfrm>
              <a:off x="831809" y="4600007"/>
              <a:ext cx="3816000" cy="1152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74138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EFD9D865-5612-4940-AF2E-49BDD32AB75D}"/>
                    </a:ext>
                  </a:extLst>
                </p:cNvPr>
                <p:cNvSpPr txBox="1"/>
                <p:nvPr/>
              </p:nvSpPr>
              <p:spPr>
                <a:xfrm>
                  <a:off x="2065379" y="5351897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EFD9D865-5612-4940-AF2E-49BDD32AB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5379" y="5351897"/>
                  <a:ext cx="526946" cy="4001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7A762D22-D876-4C78-ABD6-576ECF547A2B}"/>
                    </a:ext>
                  </a:extLst>
                </p:cNvPr>
                <p:cNvSpPr txBox="1"/>
                <p:nvPr/>
              </p:nvSpPr>
              <p:spPr>
                <a:xfrm>
                  <a:off x="2507324" y="5351897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7A762D22-D876-4C78-ABD6-576ECF547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7324" y="5351897"/>
                  <a:ext cx="526946" cy="4001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FB44AE5C-01B5-4C7F-B7D1-029BDA5D576D}"/>
                    </a:ext>
                  </a:extLst>
                </p:cNvPr>
                <p:cNvSpPr txBox="1"/>
                <p:nvPr/>
              </p:nvSpPr>
              <p:spPr>
                <a:xfrm>
                  <a:off x="2949269" y="5351897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FB44AE5C-01B5-4C7F-B7D1-029BDA5D5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9269" y="5351897"/>
                  <a:ext cx="526946" cy="40011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8DAC433E-C0D3-4BA6-873E-818110B22DDB}"/>
                    </a:ext>
                  </a:extLst>
                </p:cNvPr>
                <p:cNvSpPr txBox="1"/>
                <p:nvPr/>
              </p:nvSpPr>
              <p:spPr>
                <a:xfrm>
                  <a:off x="4211295" y="5337778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8DAC433E-C0D3-4BA6-873E-818110B22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295" y="5337778"/>
                  <a:ext cx="526946" cy="40011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2E340C2D-A6DC-49E4-806E-4B972B298313}"/>
                    </a:ext>
                  </a:extLst>
                </p:cNvPr>
                <p:cNvSpPr txBox="1"/>
                <p:nvPr/>
              </p:nvSpPr>
              <p:spPr>
                <a:xfrm>
                  <a:off x="4211295" y="4983599"/>
                  <a:ext cx="526946" cy="400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2E340C2D-A6DC-49E4-806E-4B972B298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295" y="4983599"/>
                  <a:ext cx="526946" cy="400815"/>
                </a:xfrm>
                <a:prstGeom prst="rect">
                  <a:avLst/>
                </a:prstGeom>
                <a:blipFill>
                  <a:blip r:embed="rId28"/>
                  <a:stretch>
                    <a:fillRect r="-220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2045245A-E2FF-433E-9A46-DB4C83D001C0}"/>
                    </a:ext>
                  </a:extLst>
                </p:cNvPr>
                <p:cNvSpPr txBox="1"/>
                <p:nvPr/>
              </p:nvSpPr>
              <p:spPr>
                <a:xfrm>
                  <a:off x="4211295" y="4624226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2045245A-E2FF-433E-9A46-DB4C83D00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295" y="4624226"/>
                  <a:ext cx="526946" cy="400110"/>
                </a:xfrm>
                <a:prstGeom prst="rect">
                  <a:avLst/>
                </a:prstGeom>
                <a:blipFill>
                  <a:blip r:embed="rId29"/>
                  <a:stretch>
                    <a:fillRect r="-22093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5EC5BF71-ECB1-433E-9860-6FE352708F0D}"/>
                    </a:ext>
                  </a:extLst>
                </p:cNvPr>
                <p:cNvSpPr txBox="1"/>
                <p:nvPr/>
              </p:nvSpPr>
              <p:spPr>
                <a:xfrm>
                  <a:off x="892831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5EC5BF71-ECB1-433E-9860-6FE352708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831" y="4598430"/>
                  <a:ext cx="526946" cy="400110"/>
                </a:xfrm>
                <a:prstGeom prst="rect">
                  <a:avLst/>
                </a:prstGeom>
                <a:blipFill>
                  <a:blip r:embed="rId30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238DC5FE-943E-4046-A18B-231B5588A931}"/>
                    </a:ext>
                  </a:extLst>
                </p:cNvPr>
                <p:cNvSpPr txBox="1"/>
                <p:nvPr/>
              </p:nvSpPr>
              <p:spPr>
                <a:xfrm>
                  <a:off x="1282952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238DC5FE-943E-4046-A18B-231B5588A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952" y="4598430"/>
                  <a:ext cx="526946" cy="400110"/>
                </a:xfrm>
                <a:prstGeom prst="rect">
                  <a:avLst/>
                </a:prstGeom>
                <a:blipFill>
                  <a:blip r:embed="rId31"/>
                  <a:stretch>
                    <a:fillRect r="-45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1130A8A8-0751-4DEA-9738-963D1A6B8826}"/>
                    </a:ext>
                  </a:extLst>
                </p:cNvPr>
                <p:cNvSpPr txBox="1"/>
                <p:nvPr/>
              </p:nvSpPr>
              <p:spPr>
                <a:xfrm>
                  <a:off x="1673073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1130A8A8-0751-4DEA-9738-963D1A6B8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073" y="4598430"/>
                  <a:ext cx="526946" cy="400110"/>
                </a:xfrm>
                <a:prstGeom prst="rect">
                  <a:avLst/>
                </a:prstGeom>
                <a:blipFill>
                  <a:blip r:embed="rId32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B8642795-EF88-465B-8F10-DA34C93BE55C}"/>
                    </a:ext>
                  </a:extLst>
                </p:cNvPr>
                <p:cNvSpPr txBox="1"/>
                <p:nvPr/>
              </p:nvSpPr>
              <p:spPr>
                <a:xfrm>
                  <a:off x="2063194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B8642795-EF88-465B-8F10-DA34C93BE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194" y="4598430"/>
                  <a:ext cx="526946" cy="400110"/>
                </a:xfrm>
                <a:prstGeom prst="rect">
                  <a:avLst/>
                </a:prstGeom>
                <a:blipFill>
                  <a:blip r:embed="rId33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1FA69037-9619-4F4C-BB31-B7ABA1AE9863}"/>
                    </a:ext>
                  </a:extLst>
                </p:cNvPr>
                <p:cNvSpPr txBox="1"/>
                <p:nvPr/>
              </p:nvSpPr>
              <p:spPr>
                <a:xfrm>
                  <a:off x="2453315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1FA69037-9619-4F4C-BB31-B7ABA1AE9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315" y="4598430"/>
                  <a:ext cx="526946" cy="400110"/>
                </a:xfrm>
                <a:prstGeom prst="rect">
                  <a:avLst/>
                </a:prstGeom>
                <a:blipFill>
                  <a:blip r:embed="rId34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4344964D-C1B4-43F1-8719-901F971D5366}"/>
                    </a:ext>
                  </a:extLst>
                </p:cNvPr>
                <p:cNvSpPr txBox="1"/>
                <p:nvPr/>
              </p:nvSpPr>
              <p:spPr>
                <a:xfrm>
                  <a:off x="2843436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4344964D-C1B4-43F1-8719-901F971D5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436" y="4598430"/>
                  <a:ext cx="526946" cy="400110"/>
                </a:xfrm>
                <a:prstGeom prst="rect">
                  <a:avLst/>
                </a:prstGeom>
                <a:blipFill>
                  <a:blip r:embed="rId35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063A6C5A-8BEA-4460-A672-E12A2CCC21DC}"/>
                    </a:ext>
                  </a:extLst>
                </p:cNvPr>
                <p:cNvSpPr txBox="1"/>
                <p:nvPr/>
              </p:nvSpPr>
              <p:spPr>
                <a:xfrm>
                  <a:off x="3233557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063A6C5A-8BEA-4460-A672-E12A2CCC2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557" y="4598430"/>
                  <a:ext cx="526946" cy="400110"/>
                </a:xfrm>
                <a:prstGeom prst="rect">
                  <a:avLst/>
                </a:prstGeom>
                <a:blipFill>
                  <a:blip r:embed="rId36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48D98A4-A257-4B9B-B47B-AF7868CDE189}"/>
                    </a:ext>
                  </a:extLst>
                </p:cNvPr>
                <p:cNvSpPr txBox="1"/>
                <p:nvPr/>
              </p:nvSpPr>
              <p:spPr>
                <a:xfrm>
                  <a:off x="3623675" y="4598430"/>
                  <a:ext cx="52694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248D98A4-A257-4B9B-B47B-AF7868CDE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675" y="4598430"/>
                  <a:ext cx="526946" cy="400110"/>
                </a:xfrm>
                <a:prstGeom prst="rect">
                  <a:avLst/>
                </a:prstGeom>
                <a:blipFill>
                  <a:blip r:embed="rId37"/>
                  <a:stretch>
                    <a:fillRect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B8DEA41C-D0CC-4254-8C78-7E5F84A0FB9A}"/>
                </a:ext>
              </a:extLst>
            </p:cNvPr>
            <p:cNvSpPr/>
            <p:nvPr/>
          </p:nvSpPr>
          <p:spPr>
            <a:xfrm>
              <a:off x="1102304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E6E0613-5721-41B5-8984-FBBF2CBD9984}"/>
                </a:ext>
              </a:extLst>
            </p:cNvPr>
            <p:cNvSpPr/>
            <p:nvPr/>
          </p:nvSpPr>
          <p:spPr>
            <a:xfrm>
              <a:off x="1490673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B25E5183-8072-4FF4-8A62-BDB3B15480F3}"/>
                </a:ext>
              </a:extLst>
            </p:cNvPr>
            <p:cNvSpPr/>
            <p:nvPr/>
          </p:nvSpPr>
          <p:spPr>
            <a:xfrm>
              <a:off x="1879042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87D0FFBC-D948-4B7A-BE87-66F5FE128A05}"/>
                </a:ext>
              </a:extLst>
            </p:cNvPr>
            <p:cNvSpPr/>
            <p:nvPr/>
          </p:nvSpPr>
          <p:spPr>
            <a:xfrm>
              <a:off x="2267411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A15CFE63-7AAF-4F8A-9FFB-F9A8D6B051DB}"/>
                </a:ext>
              </a:extLst>
            </p:cNvPr>
            <p:cNvSpPr/>
            <p:nvPr/>
          </p:nvSpPr>
          <p:spPr>
            <a:xfrm>
              <a:off x="2655780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548B7D8B-8F47-4EE4-85DE-900DE5E8A0D6}"/>
                </a:ext>
              </a:extLst>
            </p:cNvPr>
            <p:cNvSpPr/>
            <p:nvPr/>
          </p:nvSpPr>
          <p:spPr>
            <a:xfrm>
              <a:off x="3044149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9E1A8FD7-AF7A-41E2-BAAF-F0ECACF9B472}"/>
                </a:ext>
              </a:extLst>
            </p:cNvPr>
            <p:cNvSpPr/>
            <p:nvPr/>
          </p:nvSpPr>
          <p:spPr>
            <a:xfrm>
              <a:off x="3432518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2BBBBB87-6987-410E-B84E-29BD3FDE1666}"/>
                </a:ext>
              </a:extLst>
            </p:cNvPr>
            <p:cNvSpPr/>
            <p:nvPr/>
          </p:nvSpPr>
          <p:spPr>
            <a:xfrm>
              <a:off x="3820885" y="4488115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A801711B-232A-4B25-A339-341694F70380}"/>
                </a:ext>
              </a:extLst>
            </p:cNvPr>
            <p:cNvSpPr/>
            <p:nvPr/>
          </p:nvSpPr>
          <p:spPr>
            <a:xfrm>
              <a:off x="4650823" y="4765486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4B7109EC-9996-46B1-B6D2-D945142E8747}"/>
                </a:ext>
              </a:extLst>
            </p:cNvPr>
            <p:cNvSpPr/>
            <p:nvPr/>
          </p:nvSpPr>
          <p:spPr>
            <a:xfrm>
              <a:off x="4662621" y="5165596"/>
              <a:ext cx="108000" cy="1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9A397E4-73A5-4B58-9B0A-7F38393B1A7E}"/>
                  </a:ext>
                </a:extLst>
              </p:cNvPr>
              <p:cNvSpPr txBox="1"/>
              <p:nvPr/>
            </p:nvSpPr>
            <p:spPr>
              <a:xfrm>
                <a:off x="4497732" y="6192929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9A397E4-73A5-4B58-9B0A-7F38393B1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32" y="6192929"/>
                <a:ext cx="396623" cy="400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4FB41FE-0ACF-4F1D-A832-7D52C82CC1C2}"/>
                  </a:ext>
                </a:extLst>
              </p:cNvPr>
              <p:cNvSpPr txBox="1"/>
              <p:nvPr/>
            </p:nvSpPr>
            <p:spPr>
              <a:xfrm>
                <a:off x="4934960" y="6192929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4FB41FE-0ACF-4F1D-A832-7D52C82CC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960" y="6192929"/>
                <a:ext cx="396623" cy="4001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接连接符 127">
            <a:extLst>
              <a:ext uri="{FF2B5EF4-FFF2-40B4-BE49-F238E27FC236}">
                <a16:creationId xmlns:a16="http://schemas.microsoft.com/office/drawing/2014/main" id="{820D71FC-6F32-4667-8343-CCBBF4FDDCA3}"/>
              </a:ext>
            </a:extLst>
          </p:cNvPr>
          <p:cNvCxnSpPr>
            <a:cxnSpLocks/>
          </p:cNvCxnSpPr>
          <p:nvPr/>
        </p:nvCxnSpPr>
        <p:spPr>
          <a:xfrm flipV="1">
            <a:off x="1817271" y="5580932"/>
            <a:ext cx="5580000" cy="144000"/>
          </a:xfrm>
          <a:prstGeom prst="bentConnector2">
            <a:avLst/>
          </a:prstGeom>
          <a:ln w="1905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27">
            <a:extLst>
              <a:ext uri="{FF2B5EF4-FFF2-40B4-BE49-F238E27FC236}">
                <a16:creationId xmlns:a16="http://schemas.microsoft.com/office/drawing/2014/main" id="{DC14FF8E-30BC-412D-BB69-0E4D74E7DA64}"/>
              </a:ext>
            </a:extLst>
          </p:cNvPr>
          <p:cNvCxnSpPr>
            <a:cxnSpLocks/>
          </p:cNvCxnSpPr>
          <p:nvPr/>
        </p:nvCxnSpPr>
        <p:spPr>
          <a:xfrm flipV="1">
            <a:off x="2276432" y="5591752"/>
            <a:ext cx="5580000" cy="252000"/>
          </a:xfrm>
          <a:prstGeom prst="bentConnector2">
            <a:avLst/>
          </a:prstGeom>
          <a:ln w="1905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27">
            <a:extLst>
              <a:ext uri="{FF2B5EF4-FFF2-40B4-BE49-F238E27FC236}">
                <a16:creationId xmlns:a16="http://schemas.microsoft.com/office/drawing/2014/main" id="{B625D70F-D1E9-406E-B8A9-B878DA3841A5}"/>
              </a:ext>
            </a:extLst>
          </p:cNvPr>
          <p:cNvCxnSpPr>
            <a:cxnSpLocks/>
          </p:cNvCxnSpPr>
          <p:nvPr/>
        </p:nvCxnSpPr>
        <p:spPr>
          <a:xfrm flipV="1">
            <a:off x="2739834" y="5591554"/>
            <a:ext cx="5580000" cy="396000"/>
          </a:xfrm>
          <a:prstGeom prst="bentConnector2">
            <a:avLst/>
          </a:prstGeom>
          <a:ln w="1905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52">
            <a:extLst>
              <a:ext uri="{FF2B5EF4-FFF2-40B4-BE49-F238E27FC236}">
                <a16:creationId xmlns:a16="http://schemas.microsoft.com/office/drawing/2014/main" id="{794F8836-8B11-4615-A175-BFD8E1FDDEE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28217" y="5545842"/>
            <a:ext cx="826174" cy="468000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52">
            <a:extLst>
              <a:ext uri="{FF2B5EF4-FFF2-40B4-BE49-F238E27FC236}">
                <a16:creationId xmlns:a16="http://schemas.microsoft.com/office/drawing/2014/main" id="{1D387A7B-7777-49BF-823D-DADBD5D72C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39635" y="5223936"/>
            <a:ext cx="1188000" cy="82800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52">
            <a:extLst>
              <a:ext uri="{FF2B5EF4-FFF2-40B4-BE49-F238E27FC236}">
                <a16:creationId xmlns:a16="http://schemas.microsoft.com/office/drawing/2014/main" id="{02457B2F-D4B9-49EC-A1CE-FB3B6FBC58B0}"/>
              </a:ext>
            </a:extLst>
          </p:cNvPr>
          <p:cNvCxnSpPr>
            <a:cxnSpLocks/>
          </p:cNvCxnSpPr>
          <p:nvPr/>
        </p:nvCxnSpPr>
        <p:spPr>
          <a:xfrm rot="10800000">
            <a:off x="4308793" y="4649351"/>
            <a:ext cx="6156000" cy="1620000"/>
          </a:xfrm>
          <a:prstGeom prst="bentConnector3">
            <a:avLst>
              <a:gd name="adj1" fmla="val 78279"/>
            </a:avLst>
          </a:prstGeom>
          <a:ln w="19050">
            <a:solidFill>
              <a:schemeClr val="accent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52">
            <a:extLst>
              <a:ext uri="{FF2B5EF4-FFF2-40B4-BE49-F238E27FC236}">
                <a16:creationId xmlns:a16="http://schemas.microsoft.com/office/drawing/2014/main" id="{69D2BE1D-2CEA-474B-89D5-DD6D776E543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64357" y="5477140"/>
            <a:ext cx="1224000" cy="360000"/>
          </a:xfrm>
          <a:prstGeom prst="bentConnector2">
            <a:avLst/>
          </a:prstGeom>
          <a:ln w="19050">
            <a:solidFill>
              <a:schemeClr val="accent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52">
            <a:extLst>
              <a:ext uri="{FF2B5EF4-FFF2-40B4-BE49-F238E27FC236}">
                <a16:creationId xmlns:a16="http://schemas.microsoft.com/office/drawing/2014/main" id="{D8F94F89-FD06-43E5-B62F-BA52B1A324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247245" y="5293305"/>
            <a:ext cx="1872000" cy="576000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09C5A2D-681C-4C28-B662-95CFA0BAFD9A}"/>
                  </a:ext>
                </a:extLst>
              </p:cNvPr>
              <p:cNvSpPr txBox="1"/>
              <p:nvPr/>
            </p:nvSpPr>
            <p:spPr>
              <a:xfrm>
                <a:off x="10111751" y="6285453"/>
                <a:ext cx="39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C09C5A2D-681C-4C28-B662-95CFA0BAF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751" y="6285453"/>
                <a:ext cx="396623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接连接符 52">
            <a:extLst>
              <a:ext uri="{FF2B5EF4-FFF2-40B4-BE49-F238E27FC236}">
                <a16:creationId xmlns:a16="http://schemas.microsoft.com/office/drawing/2014/main" id="{1CBB746A-856C-4203-B62B-E1423F4830C2}"/>
              </a:ext>
            </a:extLst>
          </p:cNvPr>
          <p:cNvCxnSpPr>
            <a:cxnSpLocks/>
          </p:cNvCxnSpPr>
          <p:nvPr/>
        </p:nvCxnSpPr>
        <p:spPr>
          <a:xfrm flipH="1">
            <a:off x="5148848" y="5366755"/>
            <a:ext cx="4644000" cy="756000"/>
          </a:xfrm>
          <a:prstGeom prst="bentConnector3">
            <a:avLst>
              <a:gd name="adj1" fmla="val -5043"/>
            </a:avLst>
          </a:prstGeom>
          <a:ln w="19050">
            <a:solidFill>
              <a:srgbClr val="C00000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52">
            <a:extLst>
              <a:ext uri="{FF2B5EF4-FFF2-40B4-BE49-F238E27FC236}">
                <a16:creationId xmlns:a16="http://schemas.microsoft.com/office/drawing/2014/main" id="{E50563BC-494D-454B-8311-D19051BAC7F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28283" y="3669038"/>
            <a:ext cx="576000" cy="720000"/>
          </a:xfrm>
          <a:prstGeom prst="bentConnector3">
            <a:avLst>
              <a:gd name="adj1" fmla="val 20298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52">
            <a:extLst>
              <a:ext uri="{FF2B5EF4-FFF2-40B4-BE49-F238E27FC236}">
                <a16:creationId xmlns:a16="http://schemas.microsoft.com/office/drawing/2014/main" id="{1B6A952D-C361-43B5-8841-428C3F48CF4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29960" y="3392733"/>
            <a:ext cx="576000" cy="1296000"/>
          </a:xfrm>
          <a:prstGeom prst="bentConnector3">
            <a:avLst>
              <a:gd name="adj1" fmla="val 39758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52">
            <a:extLst>
              <a:ext uri="{FF2B5EF4-FFF2-40B4-BE49-F238E27FC236}">
                <a16:creationId xmlns:a16="http://schemas.microsoft.com/office/drawing/2014/main" id="{D281C73A-49E3-443B-9F26-49CAE31B25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88446" y="3079494"/>
            <a:ext cx="576000" cy="1908000"/>
          </a:xfrm>
          <a:prstGeom prst="bentConnector3">
            <a:avLst>
              <a:gd name="adj1" fmla="val 55121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52">
            <a:extLst>
              <a:ext uri="{FF2B5EF4-FFF2-40B4-BE49-F238E27FC236}">
                <a16:creationId xmlns:a16="http://schemas.microsoft.com/office/drawing/2014/main" id="{60E349DF-ADAA-40D8-9A73-213F7151093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1302" y="2867073"/>
            <a:ext cx="576000" cy="2340000"/>
          </a:xfrm>
          <a:prstGeom prst="bentConnector3">
            <a:avLst>
              <a:gd name="adj1" fmla="val 24395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52">
            <a:extLst>
              <a:ext uri="{FF2B5EF4-FFF2-40B4-BE49-F238E27FC236}">
                <a16:creationId xmlns:a16="http://schemas.microsoft.com/office/drawing/2014/main" id="{5AC46C2E-74C6-4D4E-BFC8-BF0C8EFD25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58342" y="2560905"/>
            <a:ext cx="576000" cy="29520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52">
            <a:extLst>
              <a:ext uri="{FF2B5EF4-FFF2-40B4-BE49-F238E27FC236}">
                <a16:creationId xmlns:a16="http://schemas.microsoft.com/office/drawing/2014/main" id="{6682F17A-B468-47E9-B696-88BAB7F068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86180" y="2259824"/>
            <a:ext cx="576000" cy="3564000"/>
          </a:xfrm>
          <a:prstGeom prst="bentConnector3">
            <a:avLst>
              <a:gd name="adj1" fmla="val 76629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椭圆 167">
            <a:extLst>
              <a:ext uri="{FF2B5EF4-FFF2-40B4-BE49-F238E27FC236}">
                <a16:creationId xmlns:a16="http://schemas.microsoft.com/office/drawing/2014/main" id="{9B01861F-4263-43DF-AC37-A7AEDE807C90}"/>
              </a:ext>
            </a:extLst>
          </p:cNvPr>
          <p:cNvSpPr/>
          <p:nvPr/>
        </p:nvSpPr>
        <p:spPr>
          <a:xfrm>
            <a:off x="10268155" y="2490884"/>
            <a:ext cx="341287" cy="3978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68233174-D428-45A1-903B-8116CEDDBE6F}"/>
              </a:ext>
            </a:extLst>
          </p:cNvPr>
          <p:cNvSpPr txBox="1"/>
          <p:nvPr/>
        </p:nvSpPr>
        <p:spPr>
          <a:xfrm>
            <a:off x="5020055" y="1633730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“同时”工作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FFEB4E-0E69-4EAD-A266-4E42B548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41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9C570B-4094-4A3A-C16E-649B5826B54C}"/>
              </a:ext>
            </a:extLst>
          </p:cNvPr>
          <p:cNvSpPr txBox="1"/>
          <p:nvPr/>
        </p:nvSpPr>
        <p:spPr>
          <a:xfrm>
            <a:off x="8574375" y="2975731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</a:rPr>
              <a:t>4</a:t>
            </a:r>
            <a:r>
              <a:rPr lang="zh-CN" altLang="en-US" sz="2400"/>
              <a:t>个输入项都要考虑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01324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EA5FF-1634-4780-9885-171EBC1A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 </a:t>
            </a:r>
            <a:r>
              <a:rPr lang="en-US" altLang="zh-CN" dirty="0"/>
              <a:t>- </a:t>
            </a:r>
            <a:r>
              <a:rPr lang="zh-CN" altLang="en-US" dirty="0"/>
              <a:t>十进制 译码器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E3C30F-8802-4F70-B10D-E50A4A9A319B}"/>
              </a:ext>
            </a:extLst>
          </p:cNvPr>
          <p:cNvSpPr txBox="1"/>
          <p:nvPr/>
        </p:nvSpPr>
        <p:spPr>
          <a:xfrm>
            <a:off x="0" y="100289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BCD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组代码翻译成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个与十进制数字符号对应的输出。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6">
                <a:extLst>
                  <a:ext uri="{FF2B5EF4-FFF2-40B4-BE49-F238E27FC236}">
                    <a16:creationId xmlns:a16="http://schemas.microsoft.com/office/drawing/2014/main" id="{01C7018B-7410-4CC6-997D-18DAD2071B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3049422"/>
                  </p:ext>
                </p:extLst>
              </p:nvPr>
            </p:nvGraphicFramePr>
            <p:xfrm>
              <a:off x="243367" y="1629118"/>
              <a:ext cx="7320702" cy="514334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379750996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100828966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154682301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795557340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788720350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190804191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4151017798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657955560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3128677561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377778996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596231432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3630142630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656381252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976451476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639790531"/>
                        </a:ext>
                      </a:extLst>
                    </a:gridCol>
                  </a:tblGrid>
                  <a:tr h="36738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0104336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9891533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5932051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5791505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1179858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6466044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4666681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137331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7041541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3953910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9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2336405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98992815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1454799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92421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6">
                <a:extLst>
                  <a:ext uri="{FF2B5EF4-FFF2-40B4-BE49-F238E27FC236}">
                    <a16:creationId xmlns:a16="http://schemas.microsoft.com/office/drawing/2014/main" id="{01C7018B-7410-4CC6-997D-18DAD2071B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3049422"/>
                  </p:ext>
                </p:extLst>
              </p:nvPr>
            </p:nvGraphicFramePr>
            <p:xfrm>
              <a:off x="243367" y="1629118"/>
              <a:ext cx="7320702" cy="514334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379750996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100828966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154682301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795557340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788720350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190804191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4151017798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657955560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3128677561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377778996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596231432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3630142630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656381252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1976451476"/>
                        </a:ext>
                      </a:extLst>
                    </a:gridCol>
                    <a:gridCol w="497193">
                      <a:extLst>
                        <a:ext uri="{9D8B030D-6E8A-4147-A177-3AD203B41FA5}">
                          <a16:colId xmlns:a16="http://schemas.microsoft.com/office/drawing/2014/main" val="2639790531"/>
                        </a:ext>
                      </a:extLst>
                    </a:gridCol>
                  </a:tblGrid>
                  <a:tr h="36738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1951" t="-1667" r="-1295122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4074" t="-1667" r="-1211111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0732" t="-1667" r="-1096341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70732" t="-1667" r="-996341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76543" t="-1667" r="-908642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9512" t="-1667" r="-797561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69512" t="-1667" r="-697561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79012" t="-1667" r="-606173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8293" t="-1667" r="-498780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80247" t="-1667" r="-404938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67073" t="-1667" r="-300000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67073" t="-1667" r="-200000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82716" t="-1667" r="-102469" b="-1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5854" t="-1667" r="-1220" b="-13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104336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9891533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5932051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5791505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1179858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6466044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4666681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6137331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7041541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3953910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9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2336405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998992815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1454799"/>
                      </a:ext>
                    </a:extLst>
                  </a:tr>
                  <a:tr h="367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  <a:endParaRPr lang="zh-CN" altLang="en-US" sz="12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924219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2B830D6-564B-4F56-A5FE-50AFB002E446}"/>
              </a:ext>
            </a:extLst>
          </p:cNvPr>
          <p:cNvGrpSpPr/>
          <p:nvPr/>
        </p:nvGrpSpPr>
        <p:grpSpPr>
          <a:xfrm>
            <a:off x="8323293" y="2606592"/>
            <a:ext cx="2847117" cy="3647206"/>
            <a:chOff x="8588764" y="2411317"/>
            <a:chExt cx="2847117" cy="3647206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968FF0D-01F3-47F5-B156-0F024577E8AE}"/>
                </a:ext>
              </a:extLst>
            </p:cNvPr>
            <p:cNvSpPr/>
            <p:nvPr/>
          </p:nvSpPr>
          <p:spPr>
            <a:xfrm>
              <a:off x="9152276" y="2411317"/>
              <a:ext cx="1464162" cy="364720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FB97A4A-836B-4F66-BE6D-2C78A0CDBC9E}"/>
                </a:ext>
              </a:extLst>
            </p:cNvPr>
            <p:cNvGrpSpPr/>
            <p:nvPr/>
          </p:nvGrpSpPr>
          <p:grpSpPr>
            <a:xfrm>
              <a:off x="10161607" y="5654881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3E2732C-6D8A-46C9-A636-29D2C4F2949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127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3E2732C-6D8A-46C9-A636-29D2C4F294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127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9E12B0C-F7BB-4EBD-B20D-A363BAFE7D37}"/>
                  </a:ext>
                </a:extLst>
              </p:cNvPr>
              <p:cNvCxnSpPr>
                <a:stCxn id="52" idx="3"/>
              </p:cNvCxnSpPr>
              <p:nvPr/>
            </p:nvCxnSpPr>
            <p:spPr>
              <a:xfrm>
                <a:off x="10627062" y="5839547"/>
                <a:ext cx="19785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39E06681-1469-4BA1-BDA0-D7651635CAA5}"/>
                </a:ext>
              </a:extLst>
            </p:cNvPr>
            <p:cNvGrpSpPr/>
            <p:nvPr/>
          </p:nvGrpSpPr>
          <p:grpSpPr>
            <a:xfrm>
              <a:off x="8588764" y="3442330"/>
              <a:ext cx="1048144" cy="369332"/>
              <a:chOff x="8607896" y="2893693"/>
              <a:chExt cx="1048144" cy="369332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934BB47-3D9B-456F-95D9-EAB50E7DCED3}"/>
                  </a:ext>
                </a:extLst>
              </p:cNvPr>
              <p:cNvSpPr txBox="1"/>
              <p:nvPr/>
            </p:nvSpPr>
            <p:spPr>
              <a:xfrm>
                <a:off x="8607896" y="2893693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0</a:t>
                </a:r>
                <a:endParaRPr lang="zh-CN" altLang="en-US" b="1" dirty="0"/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80C2EB5-7D0C-42FE-80EA-BC132B52D958}"/>
                  </a:ext>
                </a:extLst>
              </p:cNvPr>
              <p:cNvCxnSpPr>
                <a:stCxn id="46" idx="3"/>
              </p:cNvCxnSpPr>
              <p:nvPr/>
            </p:nvCxnSpPr>
            <p:spPr>
              <a:xfrm>
                <a:off x="8932024" y="3078359"/>
                <a:ext cx="22401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E0EBA371-29B4-4011-A1AF-8C3FD28A4E08}"/>
                      </a:ext>
                    </a:extLst>
                  </p:cNvPr>
                  <p:cNvSpPr txBox="1"/>
                  <p:nvPr/>
                </p:nvSpPr>
                <p:spPr>
                  <a:xfrm>
                    <a:off x="9155647" y="2893693"/>
                    <a:ext cx="5003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E0EBA371-29B4-4011-A1AF-8C3FD28A4E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5647" y="2893693"/>
                    <a:ext cx="50039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2103DF6A-0292-424A-98F6-9933EA28EE4B}"/>
                </a:ext>
              </a:extLst>
            </p:cNvPr>
            <p:cNvGrpSpPr/>
            <p:nvPr/>
          </p:nvGrpSpPr>
          <p:grpSpPr>
            <a:xfrm>
              <a:off x="10161607" y="5301613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D868950D-E504-4A53-A13D-F0A911C22E9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D868950D-E504-4A53-A13D-F0A911C22E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0218799A-CEA3-44B9-B62C-506FE6502496}"/>
                  </a:ext>
                </a:extLst>
              </p:cNvPr>
              <p:cNvCxnSpPr>
                <a:stCxn id="79" idx="3"/>
              </p:cNvCxnSpPr>
              <p:nvPr/>
            </p:nvCxnSpPr>
            <p:spPr>
              <a:xfrm>
                <a:off x="10631871" y="5839547"/>
                <a:ext cx="1930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DAFF877C-2728-4792-B017-0EE3C4F8D400}"/>
                </a:ext>
              </a:extLst>
            </p:cNvPr>
            <p:cNvGrpSpPr/>
            <p:nvPr/>
          </p:nvGrpSpPr>
          <p:grpSpPr>
            <a:xfrm>
              <a:off x="10161607" y="4948345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88AF3DAA-2D61-42C4-9659-D2EE9304D84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88AF3DAA-2D61-42C4-9659-D2EE9304D8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FDA0F0F0-63AB-4BFF-BF78-39A1FE4556F2}"/>
                  </a:ext>
                </a:extLst>
              </p:cNvPr>
              <p:cNvCxnSpPr>
                <a:stCxn id="82" idx="3"/>
              </p:cNvCxnSpPr>
              <p:nvPr/>
            </p:nvCxnSpPr>
            <p:spPr>
              <a:xfrm>
                <a:off x="10631871" y="5839547"/>
                <a:ext cx="1930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3E5D8A7-759F-4360-BB0F-4D643C39529A}"/>
                </a:ext>
              </a:extLst>
            </p:cNvPr>
            <p:cNvGrpSpPr/>
            <p:nvPr/>
          </p:nvGrpSpPr>
          <p:grpSpPr>
            <a:xfrm>
              <a:off x="10161607" y="4595077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82DFE132-9A99-4BED-9E80-F51A75C8209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82DFE132-9A99-4BED-9E80-F51A75C820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F79471D-B5D8-4AF7-9086-834F7E57D617}"/>
                  </a:ext>
                </a:extLst>
              </p:cNvPr>
              <p:cNvCxnSpPr>
                <a:stCxn id="85" idx="3"/>
              </p:cNvCxnSpPr>
              <p:nvPr/>
            </p:nvCxnSpPr>
            <p:spPr>
              <a:xfrm>
                <a:off x="10631871" y="5839547"/>
                <a:ext cx="1930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50EF6D53-CDF6-431A-87EF-D93752B6D55B}"/>
                </a:ext>
              </a:extLst>
            </p:cNvPr>
            <p:cNvGrpSpPr/>
            <p:nvPr/>
          </p:nvGrpSpPr>
          <p:grpSpPr>
            <a:xfrm>
              <a:off x="10161607" y="4241809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4635946E-D89C-4D15-9FDC-A98196D9672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4635946E-D89C-4D15-9FDC-A98196D967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EEB91C8D-31DE-4DAF-9B33-DC17DF3BAF9A}"/>
                  </a:ext>
                </a:extLst>
              </p:cNvPr>
              <p:cNvCxnSpPr>
                <a:stCxn id="88" idx="3"/>
              </p:cNvCxnSpPr>
              <p:nvPr/>
            </p:nvCxnSpPr>
            <p:spPr>
              <a:xfrm>
                <a:off x="10631871" y="5839547"/>
                <a:ext cx="1930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4AF3F42-DF1B-438E-8A08-C6CC945C248B}"/>
                </a:ext>
              </a:extLst>
            </p:cNvPr>
            <p:cNvGrpSpPr/>
            <p:nvPr/>
          </p:nvGrpSpPr>
          <p:grpSpPr>
            <a:xfrm>
              <a:off x="10161607" y="3888541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DD77F890-0BC7-4E42-B96F-DFE782D93B02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DD77F890-0BC7-4E42-B96F-DFE782D93B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FACFA70C-D2DE-4EFC-B30A-B70BB82C6458}"/>
                  </a:ext>
                </a:extLst>
              </p:cNvPr>
              <p:cNvCxnSpPr>
                <a:stCxn id="91" idx="3"/>
              </p:cNvCxnSpPr>
              <p:nvPr/>
            </p:nvCxnSpPr>
            <p:spPr>
              <a:xfrm>
                <a:off x="10631871" y="5839547"/>
                <a:ext cx="1930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20375A3-CAC9-4825-A583-087D335681F3}"/>
                </a:ext>
              </a:extLst>
            </p:cNvPr>
            <p:cNvGrpSpPr/>
            <p:nvPr/>
          </p:nvGrpSpPr>
          <p:grpSpPr>
            <a:xfrm>
              <a:off x="10161607" y="3535273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AEF9E78-CE8F-4414-B8F6-12C5689B84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AEF9E78-CE8F-4414-B8F6-12C5689B84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962FD3FB-1C0F-42DF-948D-8E65508A491F}"/>
                  </a:ext>
                </a:extLst>
              </p:cNvPr>
              <p:cNvCxnSpPr>
                <a:stCxn id="94" idx="3"/>
              </p:cNvCxnSpPr>
              <p:nvPr/>
            </p:nvCxnSpPr>
            <p:spPr>
              <a:xfrm>
                <a:off x="10631871" y="5839547"/>
                <a:ext cx="1930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29781871-93BD-4E07-8D42-D2E214CDE3A1}"/>
                </a:ext>
              </a:extLst>
            </p:cNvPr>
            <p:cNvGrpSpPr/>
            <p:nvPr/>
          </p:nvGrpSpPr>
          <p:grpSpPr>
            <a:xfrm>
              <a:off x="10161607" y="3182005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EFA70A2D-B455-4786-8AF8-2703BF5BFD4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EFA70A2D-B455-4786-8AF8-2703BF5BFD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C0AA63B1-38C3-47CF-AC35-AE718EE9AB3A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>
                <a:off x="10631871" y="5839547"/>
                <a:ext cx="1930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15CF2CD-9916-4DE2-B43F-A750617FF9C7}"/>
                </a:ext>
              </a:extLst>
            </p:cNvPr>
            <p:cNvGrpSpPr/>
            <p:nvPr/>
          </p:nvGrpSpPr>
          <p:grpSpPr>
            <a:xfrm>
              <a:off x="10161607" y="2828737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B2D9FC61-FB62-4EF0-98EF-37586C16ED1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127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文本框 99">
                    <a:extLst>
                      <a:ext uri="{FF2B5EF4-FFF2-40B4-BE49-F238E27FC236}">
                        <a16:creationId xmlns:a16="http://schemas.microsoft.com/office/drawing/2014/main" id="{B2D9FC61-FB62-4EF0-98EF-37586C16ED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127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B473ECBD-BE31-4329-B191-8C566EE9F6CA}"/>
                  </a:ext>
                </a:extLst>
              </p:cNvPr>
              <p:cNvCxnSpPr>
                <a:stCxn id="100" idx="3"/>
              </p:cNvCxnSpPr>
              <p:nvPr/>
            </p:nvCxnSpPr>
            <p:spPr>
              <a:xfrm>
                <a:off x="10627062" y="5839547"/>
                <a:ext cx="19785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67CA8BC7-FE56-4C17-8520-F3824FCC6E1D}"/>
                </a:ext>
              </a:extLst>
            </p:cNvPr>
            <p:cNvGrpSpPr/>
            <p:nvPr/>
          </p:nvGrpSpPr>
          <p:grpSpPr>
            <a:xfrm>
              <a:off x="10161607" y="2475469"/>
              <a:ext cx="649132" cy="369332"/>
              <a:chOff x="10175785" y="5654881"/>
              <a:chExt cx="6491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E7AD765-BFA4-4CFE-88EE-09F403ECB60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E7AD765-BFA4-4CFE-88EE-09F403ECB6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5785" y="5654881"/>
                    <a:ext cx="45608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34247968-D9D7-4339-A9F9-E2C765908EF1}"/>
                  </a:ext>
                </a:extLst>
              </p:cNvPr>
              <p:cNvCxnSpPr>
                <a:stCxn id="103" idx="3"/>
              </p:cNvCxnSpPr>
              <p:nvPr/>
            </p:nvCxnSpPr>
            <p:spPr>
              <a:xfrm>
                <a:off x="10631871" y="5839547"/>
                <a:ext cx="1930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D3201E7F-3244-4C7B-96A3-11D2D390B519}"/>
                </a:ext>
              </a:extLst>
            </p:cNvPr>
            <p:cNvGrpSpPr/>
            <p:nvPr/>
          </p:nvGrpSpPr>
          <p:grpSpPr>
            <a:xfrm>
              <a:off x="8588764" y="3865969"/>
              <a:ext cx="1048144" cy="369332"/>
              <a:chOff x="8607896" y="2893693"/>
              <a:chExt cx="1048144" cy="369332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0945BE69-A77C-4986-B26F-69FF30DA5673}"/>
                  </a:ext>
                </a:extLst>
              </p:cNvPr>
              <p:cNvSpPr txBox="1"/>
              <p:nvPr/>
            </p:nvSpPr>
            <p:spPr>
              <a:xfrm>
                <a:off x="8607896" y="2893693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</a:t>
                </a:r>
                <a:endParaRPr lang="zh-CN" altLang="en-US" b="1" dirty="0"/>
              </a:p>
            </p:txBody>
          </p: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CB2168F2-D32E-4F07-BFDB-7572711B90E4}"/>
                  </a:ext>
                </a:extLst>
              </p:cNvPr>
              <p:cNvCxnSpPr>
                <a:stCxn id="107" idx="3"/>
              </p:cNvCxnSpPr>
              <p:nvPr/>
            </p:nvCxnSpPr>
            <p:spPr>
              <a:xfrm>
                <a:off x="8932024" y="3078359"/>
                <a:ext cx="22401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07103E23-EF8F-4265-B875-5FD4F86008E7}"/>
                      </a:ext>
                    </a:extLst>
                  </p:cNvPr>
                  <p:cNvSpPr txBox="1"/>
                  <p:nvPr/>
                </p:nvSpPr>
                <p:spPr>
                  <a:xfrm>
                    <a:off x="9155647" y="2893693"/>
                    <a:ext cx="5003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07103E23-EF8F-4265-B875-5FD4F8600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5647" y="2893693"/>
                    <a:ext cx="50039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B869AF2-3D9B-423B-A3F2-03DB6F17EB52}"/>
                </a:ext>
              </a:extLst>
            </p:cNvPr>
            <p:cNvGrpSpPr/>
            <p:nvPr/>
          </p:nvGrpSpPr>
          <p:grpSpPr>
            <a:xfrm>
              <a:off x="8588764" y="4289608"/>
              <a:ext cx="1048144" cy="369332"/>
              <a:chOff x="8607896" y="2893693"/>
              <a:chExt cx="1048144" cy="369332"/>
            </a:xfrm>
          </p:grpSpPr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504AD9C1-604F-45E5-A24C-04B51DCC5712}"/>
                  </a:ext>
                </a:extLst>
              </p:cNvPr>
              <p:cNvSpPr txBox="1"/>
              <p:nvPr/>
            </p:nvSpPr>
            <p:spPr>
              <a:xfrm>
                <a:off x="8607896" y="2893693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0</a:t>
                </a:r>
                <a:endParaRPr lang="zh-CN" altLang="en-US" b="1" dirty="0"/>
              </a:p>
            </p:txBody>
          </p: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404C340B-D99E-427E-B5F0-BBF6AC961175}"/>
                  </a:ext>
                </a:extLst>
              </p:cNvPr>
              <p:cNvCxnSpPr>
                <a:stCxn id="111" idx="3"/>
              </p:cNvCxnSpPr>
              <p:nvPr/>
            </p:nvCxnSpPr>
            <p:spPr>
              <a:xfrm>
                <a:off x="8932024" y="3078359"/>
                <a:ext cx="22401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文本框 112">
                    <a:extLst>
                      <a:ext uri="{FF2B5EF4-FFF2-40B4-BE49-F238E27FC236}">
                        <a16:creationId xmlns:a16="http://schemas.microsoft.com/office/drawing/2014/main" id="{243F869D-C3C6-450B-9E18-FCBBB191D061}"/>
                      </a:ext>
                    </a:extLst>
                  </p:cNvPr>
                  <p:cNvSpPr txBox="1"/>
                  <p:nvPr/>
                </p:nvSpPr>
                <p:spPr>
                  <a:xfrm>
                    <a:off x="9155647" y="2893693"/>
                    <a:ext cx="5003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文本框 112">
                    <a:extLst>
                      <a:ext uri="{FF2B5EF4-FFF2-40B4-BE49-F238E27FC236}">
                        <a16:creationId xmlns:a16="http://schemas.microsoft.com/office/drawing/2014/main" id="{243F869D-C3C6-450B-9E18-FCBBB191D0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5647" y="2893693"/>
                    <a:ext cx="500393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9F6D9AF6-E1B5-4F3F-AD94-AAB45B1B7432}"/>
                </a:ext>
              </a:extLst>
            </p:cNvPr>
            <p:cNvGrpSpPr/>
            <p:nvPr/>
          </p:nvGrpSpPr>
          <p:grpSpPr>
            <a:xfrm>
              <a:off x="8588764" y="4713248"/>
              <a:ext cx="1048144" cy="369332"/>
              <a:chOff x="8607896" y="2893693"/>
              <a:chExt cx="1048144" cy="369332"/>
            </a:xfrm>
          </p:grpSpPr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4871C862-7E16-4B34-B6A8-24E70A7682AE}"/>
                  </a:ext>
                </a:extLst>
              </p:cNvPr>
              <p:cNvSpPr txBox="1"/>
              <p:nvPr/>
            </p:nvSpPr>
            <p:spPr>
              <a:xfrm>
                <a:off x="8607896" y="2893693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</a:t>
                </a:r>
                <a:endParaRPr lang="zh-CN" altLang="en-US" b="1" dirty="0"/>
              </a:p>
            </p:txBody>
          </p: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936264BB-0DF0-4F5C-A326-0511822FB43D}"/>
                  </a:ext>
                </a:extLst>
              </p:cNvPr>
              <p:cNvCxnSpPr>
                <a:stCxn id="120" idx="3"/>
              </p:cNvCxnSpPr>
              <p:nvPr/>
            </p:nvCxnSpPr>
            <p:spPr>
              <a:xfrm>
                <a:off x="8932024" y="3078359"/>
                <a:ext cx="22401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文本框 121">
                    <a:extLst>
                      <a:ext uri="{FF2B5EF4-FFF2-40B4-BE49-F238E27FC236}">
                        <a16:creationId xmlns:a16="http://schemas.microsoft.com/office/drawing/2014/main" id="{197D368D-0581-4AAA-A7DA-5F1582782EB4}"/>
                      </a:ext>
                    </a:extLst>
                  </p:cNvPr>
                  <p:cNvSpPr txBox="1"/>
                  <p:nvPr/>
                </p:nvSpPr>
                <p:spPr>
                  <a:xfrm>
                    <a:off x="9155647" y="2893693"/>
                    <a:ext cx="5003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i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2" name="文本框 121">
                    <a:extLst>
                      <a:ext uri="{FF2B5EF4-FFF2-40B4-BE49-F238E27FC236}">
                        <a16:creationId xmlns:a16="http://schemas.microsoft.com/office/drawing/2014/main" id="{197D368D-0581-4AAA-A7DA-5F1582782E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5647" y="2893693"/>
                    <a:ext cx="50039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BCF13B3F-BB37-4A6F-B0E2-506E54238FD9}"/>
                </a:ext>
              </a:extLst>
            </p:cNvPr>
            <p:cNvGrpSpPr/>
            <p:nvPr/>
          </p:nvGrpSpPr>
          <p:grpSpPr>
            <a:xfrm>
              <a:off x="10787881" y="4295880"/>
              <a:ext cx="648000" cy="288000"/>
              <a:chOff x="10810739" y="4295650"/>
              <a:chExt cx="648000" cy="288000"/>
            </a:xfrm>
          </p:grpSpPr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B26F3735-3407-43C1-BF1F-FD727E3DF590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1DC20F8D-A153-4A58-90B0-18307CD0EE11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accent1"/>
                    </a:solidFill>
                  </a:rPr>
                  <a:t>5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032EC91F-2F0E-4BF6-B2B3-52235282EC7A}"/>
                </a:ext>
              </a:extLst>
            </p:cNvPr>
            <p:cNvGrpSpPr/>
            <p:nvPr/>
          </p:nvGrpSpPr>
          <p:grpSpPr>
            <a:xfrm>
              <a:off x="10787881" y="3942554"/>
              <a:ext cx="648000" cy="288000"/>
              <a:chOff x="10810739" y="4295650"/>
              <a:chExt cx="648000" cy="288000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27E0B86A-FE71-48AE-8B9C-17FDBBC39E24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57D579BD-D826-45DD-B2D4-22A648D42406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4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0C47D46E-9273-49C0-A826-C2090F9A5A80}"/>
                </a:ext>
              </a:extLst>
            </p:cNvPr>
            <p:cNvGrpSpPr/>
            <p:nvPr/>
          </p:nvGrpSpPr>
          <p:grpSpPr>
            <a:xfrm>
              <a:off x="10787881" y="3589228"/>
              <a:ext cx="648000" cy="288000"/>
              <a:chOff x="10810739" y="4295650"/>
              <a:chExt cx="648000" cy="288000"/>
            </a:xfrm>
          </p:grpSpPr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50EFAB0B-FA11-47E0-B668-908E58603BFE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C1C6D655-5076-44BD-A90D-E1CB715A8D80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EEB9FAEB-C693-4932-92C1-E7371B19306F}"/>
                </a:ext>
              </a:extLst>
            </p:cNvPr>
            <p:cNvGrpSpPr/>
            <p:nvPr/>
          </p:nvGrpSpPr>
          <p:grpSpPr>
            <a:xfrm>
              <a:off x="10787881" y="3235902"/>
              <a:ext cx="648000" cy="288000"/>
              <a:chOff x="10810739" y="4295650"/>
              <a:chExt cx="648000" cy="288000"/>
            </a:xfrm>
          </p:grpSpPr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D52116E2-9D48-44CF-A151-AEDA2D0BC266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456B55A4-73C6-4937-9E66-7D5BDEBAFFCE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0FE617CC-AB3E-4F65-890A-67DFF2C3CC10}"/>
                </a:ext>
              </a:extLst>
            </p:cNvPr>
            <p:cNvGrpSpPr/>
            <p:nvPr/>
          </p:nvGrpSpPr>
          <p:grpSpPr>
            <a:xfrm>
              <a:off x="10787881" y="2882576"/>
              <a:ext cx="648000" cy="288000"/>
              <a:chOff x="10810739" y="4295650"/>
              <a:chExt cx="648000" cy="288000"/>
            </a:xfrm>
          </p:grpSpPr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4B1529A6-1D75-4EFE-B4C1-8C7EED0A6E17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B8358FE8-A320-4DF5-BCCB-8A6B7305DA55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F664670C-F461-472E-BC79-E945C8D35DF0}"/>
                </a:ext>
              </a:extLst>
            </p:cNvPr>
            <p:cNvGrpSpPr/>
            <p:nvPr/>
          </p:nvGrpSpPr>
          <p:grpSpPr>
            <a:xfrm>
              <a:off x="10787881" y="2529250"/>
              <a:ext cx="648000" cy="288000"/>
              <a:chOff x="10810739" y="4295650"/>
              <a:chExt cx="648000" cy="288000"/>
            </a:xfrm>
          </p:grpSpPr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195ECF1A-2E87-4BF8-AECF-3C54F8637943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D0D2B55B-09DD-4F25-B503-75C7E419CA81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3829193A-4FF1-4CC9-BB95-416C12511367}"/>
                </a:ext>
              </a:extLst>
            </p:cNvPr>
            <p:cNvGrpSpPr/>
            <p:nvPr/>
          </p:nvGrpSpPr>
          <p:grpSpPr>
            <a:xfrm>
              <a:off x="10787881" y="5709183"/>
              <a:ext cx="648000" cy="288000"/>
              <a:chOff x="10810739" y="4295650"/>
              <a:chExt cx="648000" cy="288000"/>
            </a:xfrm>
          </p:grpSpPr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C6BAE149-47FD-4BA9-911D-210DE06A191C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BF0D9ACC-A5C8-405C-A7AA-94A12853EB12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9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C0457D7-06D9-4C2A-9262-AF2B214A9C71}"/>
                </a:ext>
              </a:extLst>
            </p:cNvPr>
            <p:cNvGrpSpPr/>
            <p:nvPr/>
          </p:nvGrpSpPr>
          <p:grpSpPr>
            <a:xfrm>
              <a:off x="10787881" y="4649206"/>
              <a:ext cx="648000" cy="288000"/>
              <a:chOff x="10810739" y="4295650"/>
              <a:chExt cx="648000" cy="288000"/>
            </a:xfrm>
          </p:grpSpPr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C11E3ECD-D21D-4810-9D04-BCC6053DB575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02585EFA-065A-4124-B4A2-04CE5CED8BBD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6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2D4D211-F921-4E08-9C1C-E99365ACEC66}"/>
                </a:ext>
              </a:extLst>
            </p:cNvPr>
            <p:cNvGrpSpPr/>
            <p:nvPr/>
          </p:nvGrpSpPr>
          <p:grpSpPr>
            <a:xfrm>
              <a:off x="10787881" y="5002532"/>
              <a:ext cx="648000" cy="288000"/>
              <a:chOff x="10810739" y="4295650"/>
              <a:chExt cx="648000" cy="288000"/>
            </a:xfrm>
          </p:grpSpPr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B7B63F3E-8D05-41E8-BE23-430D34814101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B84512D2-743D-47D7-9353-A1D2EA2962AC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7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A746AB7C-5A33-4B79-AEB3-97844AACCF19}"/>
                </a:ext>
              </a:extLst>
            </p:cNvPr>
            <p:cNvGrpSpPr/>
            <p:nvPr/>
          </p:nvGrpSpPr>
          <p:grpSpPr>
            <a:xfrm>
              <a:off x="10787881" y="5355858"/>
              <a:ext cx="648000" cy="288000"/>
              <a:chOff x="10810739" y="4295650"/>
              <a:chExt cx="648000" cy="288000"/>
            </a:xfrm>
          </p:grpSpPr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C68FC6E8-B82B-4E4B-9C1E-DD6C2DCB2A6D}"/>
                  </a:ext>
                </a:extLst>
              </p:cNvPr>
              <p:cNvCxnSpPr/>
              <p:nvPr/>
            </p:nvCxnSpPr>
            <p:spPr>
              <a:xfrm>
                <a:off x="10810739" y="4426475"/>
                <a:ext cx="3600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22A829A7-9A03-401A-8CFC-CB54746F2759}"/>
                  </a:ext>
                </a:extLst>
              </p:cNvPr>
              <p:cNvSpPr/>
              <p:nvPr/>
            </p:nvSpPr>
            <p:spPr>
              <a:xfrm>
                <a:off x="11170739" y="4295650"/>
                <a:ext cx="288000" cy="288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8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604DD6A-A53F-4711-B7FA-C948995F3D9F}"/>
                  </a:ext>
                </a:extLst>
              </p:cNvPr>
              <p:cNvSpPr txBox="1"/>
              <p:nvPr/>
            </p:nvSpPr>
            <p:spPr>
              <a:xfrm>
                <a:off x="8548315" y="1770542"/>
                <a:ext cx="2334095" cy="51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604DD6A-A53F-4711-B7FA-C948995F3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15" y="1770542"/>
                <a:ext cx="2334095" cy="5115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D8FEAE-8CC1-418E-8ED0-21F1E9CE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42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323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96058-C877-4925-86F2-009AF388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74HC4511</a:t>
            </a:r>
            <a:r>
              <a:rPr lang="zh-CN" altLang="en-US" sz="4000" spc="300" dirty="0"/>
              <a:t>：七段数字显示译码器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2E15DE-EF6A-4505-B856-A0EB4724CE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3762"/>
          <a:stretch/>
        </p:blipFill>
        <p:spPr>
          <a:xfrm rot="16200000">
            <a:off x="10057909" y="4462983"/>
            <a:ext cx="1397809" cy="2617013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04A3D4CF-0EF7-423C-88AB-90E8C04F2CA2}"/>
              </a:ext>
            </a:extLst>
          </p:cNvPr>
          <p:cNvGrpSpPr/>
          <p:nvPr/>
        </p:nvGrpSpPr>
        <p:grpSpPr>
          <a:xfrm>
            <a:off x="6791869" y="1086510"/>
            <a:ext cx="3323205" cy="5118273"/>
            <a:chOff x="6389998" y="1351215"/>
            <a:chExt cx="3323205" cy="511827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578C3DF-B30F-4917-B0AF-6FE3BBC8D86C}"/>
                </a:ext>
              </a:extLst>
            </p:cNvPr>
            <p:cNvSpPr/>
            <p:nvPr/>
          </p:nvSpPr>
          <p:spPr>
            <a:xfrm>
              <a:off x="6732780" y="1351215"/>
              <a:ext cx="2929575" cy="156671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FC9E4C1-CB40-4D57-BB9C-7B3A79986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5366" y="1415738"/>
              <a:ext cx="884400" cy="104266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057EF7D-8355-4AE6-8ED0-B6BB9567AAF1}"/>
                </a:ext>
              </a:extLst>
            </p:cNvPr>
            <p:cNvSpPr/>
            <p:nvPr/>
          </p:nvSpPr>
          <p:spPr>
            <a:xfrm>
              <a:off x="6732780" y="3477050"/>
              <a:ext cx="2929575" cy="13978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74HC4511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不完整圆 17">
              <a:extLst>
                <a:ext uri="{FF2B5EF4-FFF2-40B4-BE49-F238E27FC236}">
                  <a16:creationId xmlns:a16="http://schemas.microsoft.com/office/drawing/2014/main" id="{28706922-084D-4435-953E-C9A947E597D9}"/>
                </a:ext>
              </a:extLst>
            </p:cNvPr>
            <p:cNvSpPr/>
            <p:nvPr/>
          </p:nvSpPr>
          <p:spPr>
            <a:xfrm rot="16200000">
              <a:off x="6433876" y="3839787"/>
              <a:ext cx="584224" cy="671980"/>
            </a:xfrm>
            <a:prstGeom prst="pie">
              <a:avLst>
                <a:gd name="adj1" fmla="val 0"/>
                <a:gd name="adj2" fmla="val 10802823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070C7FD-5FA9-41B8-8B7F-04CD650ABD63}"/>
                    </a:ext>
                  </a:extLst>
                </p:cNvPr>
                <p:cNvSpPr txBox="1"/>
                <p:nvPr/>
              </p:nvSpPr>
              <p:spPr>
                <a:xfrm>
                  <a:off x="6732779" y="2458399"/>
                  <a:ext cx="29295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070C7FD-5FA9-41B8-8B7F-04CD650AB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779" y="2458399"/>
                  <a:ext cx="2929575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864948A-B6E3-4938-82F5-F9F99C1EE2BD}"/>
                    </a:ext>
                  </a:extLst>
                </p:cNvPr>
                <p:cNvSpPr txBox="1"/>
                <p:nvPr/>
              </p:nvSpPr>
              <p:spPr>
                <a:xfrm>
                  <a:off x="6739572" y="3433653"/>
                  <a:ext cx="29295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B864948A-B6E3-4938-82F5-F9F99C1EE2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572" y="3433653"/>
                  <a:ext cx="2929575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0A4169B-B57B-4DBA-A167-2E770DFE72BE}"/>
                    </a:ext>
                  </a:extLst>
                </p:cNvPr>
                <p:cNvSpPr txBox="1"/>
                <p:nvPr/>
              </p:nvSpPr>
              <p:spPr>
                <a:xfrm>
                  <a:off x="6729279" y="4471432"/>
                  <a:ext cx="29839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̅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𝐵𝐿</m:t>
                            </m:r>
                          </m:e>
                        </m:acc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𝐿𝑇</m:t>
                            </m:r>
                          </m:e>
                        </m:acc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50A4169B-B57B-4DBA-A167-2E770DFE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9279" y="4471432"/>
                  <a:ext cx="2983924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BBCEC04-400E-410F-B4F3-AA22985F58B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831" y="2917925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5A2BF46-D5E6-421F-9E13-926843C68859}"/>
                </a:ext>
              </a:extLst>
            </p:cNvPr>
            <p:cNvCxnSpPr/>
            <p:nvPr/>
          </p:nvCxnSpPr>
          <p:spPr>
            <a:xfrm>
              <a:off x="8591671" y="2917926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83489FC-874E-4DE6-B5EF-6571D6376F1F}"/>
                </a:ext>
              </a:extLst>
            </p:cNvPr>
            <p:cNvCxnSpPr/>
            <p:nvPr/>
          </p:nvCxnSpPr>
          <p:spPr>
            <a:xfrm>
              <a:off x="8994511" y="2917925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E8B5677-8AB5-4D16-AFC7-588EBBE57519}"/>
                </a:ext>
              </a:extLst>
            </p:cNvPr>
            <p:cNvCxnSpPr/>
            <p:nvPr/>
          </p:nvCxnSpPr>
          <p:spPr>
            <a:xfrm>
              <a:off x="9397353" y="2937050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91F1461-8609-4842-A3D6-B8691D910FD4}"/>
                </a:ext>
              </a:extLst>
            </p:cNvPr>
            <p:cNvCxnSpPr/>
            <p:nvPr/>
          </p:nvCxnSpPr>
          <p:spPr>
            <a:xfrm>
              <a:off x="7785991" y="2918121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3BF3116-4ADD-43C4-8B30-8100E830BE02}"/>
                </a:ext>
              </a:extLst>
            </p:cNvPr>
            <p:cNvCxnSpPr/>
            <p:nvPr/>
          </p:nvCxnSpPr>
          <p:spPr>
            <a:xfrm>
              <a:off x="7383151" y="2917925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671DDCC-7010-4ADF-B985-5A011E65546A}"/>
                </a:ext>
              </a:extLst>
            </p:cNvPr>
            <p:cNvCxnSpPr/>
            <p:nvPr/>
          </p:nvCxnSpPr>
          <p:spPr>
            <a:xfrm>
              <a:off x="6980311" y="2917925"/>
              <a:ext cx="0" cy="5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8313D1F-5B78-43AE-8E8D-8FD279B3F8EE}"/>
                </a:ext>
              </a:extLst>
            </p:cNvPr>
            <p:cNvCxnSpPr>
              <a:cxnSpLocks/>
            </p:cNvCxnSpPr>
            <p:nvPr/>
          </p:nvCxnSpPr>
          <p:spPr>
            <a:xfrm>
              <a:off x="8492661" y="4881648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18E2D6E-9139-4A62-8478-F4D3497248FE}"/>
                </a:ext>
              </a:extLst>
            </p:cNvPr>
            <p:cNvCxnSpPr>
              <a:cxnSpLocks/>
            </p:cNvCxnSpPr>
            <p:nvPr/>
          </p:nvCxnSpPr>
          <p:spPr>
            <a:xfrm>
              <a:off x="8823671" y="4881648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D0E5FFE-BD6C-41AB-A75A-EF0E129DCE03}"/>
                </a:ext>
              </a:extLst>
            </p:cNvPr>
            <p:cNvCxnSpPr>
              <a:cxnSpLocks/>
            </p:cNvCxnSpPr>
            <p:nvPr/>
          </p:nvCxnSpPr>
          <p:spPr>
            <a:xfrm>
              <a:off x="9154681" y="4881648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F1258DD-E039-407D-86FD-871A64CCAF46}"/>
                </a:ext>
              </a:extLst>
            </p:cNvPr>
            <p:cNvCxnSpPr>
              <a:cxnSpLocks/>
            </p:cNvCxnSpPr>
            <p:nvPr/>
          </p:nvCxnSpPr>
          <p:spPr>
            <a:xfrm>
              <a:off x="9485690" y="4881648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D10C93D-98EE-4E85-82D0-EE383D403731}"/>
                </a:ext>
              </a:extLst>
            </p:cNvPr>
            <p:cNvCxnSpPr>
              <a:cxnSpLocks/>
            </p:cNvCxnSpPr>
            <p:nvPr/>
          </p:nvCxnSpPr>
          <p:spPr>
            <a:xfrm>
              <a:off x="8043225" y="4881648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BFB0D2D-C6B3-471C-B994-AF866C6BFC51}"/>
                </a:ext>
              </a:extLst>
            </p:cNvPr>
            <p:cNvCxnSpPr>
              <a:cxnSpLocks/>
            </p:cNvCxnSpPr>
            <p:nvPr/>
          </p:nvCxnSpPr>
          <p:spPr>
            <a:xfrm>
              <a:off x="7517243" y="4881648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579A737-0010-45D8-A4DB-2509AFED70C8}"/>
                </a:ext>
              </a:extLst>
            </p:cNvPr>
            <p:cNvSpPr txBox="1"/>
            <p:nvPr/>
          </p:nvSpPr>
          <p:spPr>
            <a:xfrm>
              <a:off x="7814531" y="5256655"/>
              <a:ext cx="461665" cy="1212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试灯 </a:t>
              </a:r>
              <a:r>
                <a:rPr lang="en-US" altLang="zh-CN" dirty="0">
                  <a:solidFill>
                    <a:srgbClr val="FF0000"/>
                  </a:solidFill>
                </a:rPr>
                <a:t>(</a:t>
              </a:r>
              <a:r>
                <a:rPr lang="zh-CN" altLang="en-US" dirty="0">
                  <a:solidFill>
                    <a:srgbClr val="FF0000"/>
                  </a:solidFill>
                </a:rPr>
                <a:t>全亮</a:t>
              </a:r>
              <a:r>
                <a:rPr lang="en-US" altLang="zh-CN" dirty="0">
                  <a:solidFill>
                    <a:srgbClr val="FF0000"/>
                  </a:solidFill>
                </a:rPr>
                <a:t>)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DB6DC26-5C87-4F79-A113-E36438D18672}"/>
                </a:ext>
              </a:extLst>
            </p:cNvPr>
            <p:cNvSpPr txBox="1"/>
            <p:nvPr/>
          </p:nvSpPr>
          <p:spPr>
            <a:xfrm>
              <a:off x="7292866" y="5256654"/>
              <a:ext cx="461665" cy="1212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/>
                <a:t>灭零 </a:t>
              </a:r>
              <a:r>
                <a:rPr lang="en-US" altLang="zh-CN" dirty="0"/>
                <a:t>(</a:t>
              </a:r>
              <a:r>
                <a:rPr lang="zh-CN" altLang="en-US" dirty="0"/>
                <a:t>全灭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8FA052E-304F-4C8F-82C8-B9F568DA4EA6}"/>
                </a:ext>
              </a:extLst>
            </p:cNvPr>
            <p:cNvSpPr txBox="1"/>
            <p:nvPr/>
          </p:nvSpPr>
          <p:spPr>
            <a:xfrm>
              <a:off x="6832667" y="5256654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/>
                <a:t>锁存</a:t>
              </a:r>
              <a:endParaRPr lang="en-US" altLang="zh-CN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E0FB855-816B-4682-9A39-A4D2F6DCFC8C}"/>
                </a:ext>
              </a:extLst>
            </p:cNvPr>
            <p:cNvCxnSpPr>
              <a:cxnSpLocks/>
            </p:cNvCxnSpPr>
            <p:nvPr/>
          </p:nvCxnSpPr>
          <p:spPr>
            <a:xfrm>
              <a:off x="7061978" y="4881648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19">
                <a:extLst>
                  <a:ext uri="{FF2B5EF4-FFF2-40B4-BE49-F238E27FC236}">
                    <a16:creationId xmlns:a16="http://schemas.microsoft.com/office/drawing/2014/main" id="{D177ABE2-3550-4867-A80C-14E959378C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5361823"/>
                  </p:ext>
                </p:extLst>
              </p:nvPr>
            </p:nvGraphicFramePr>
            <p:xfrm>
              <a:off x="74797" y="899999"/>
              <a:ext cx="6681318" cy="58983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55166">
                      <a:extLst>
                        <a:ext uri="{9D8B030D-6E8A-4147-A177-3AD203B41FA5}">
                          <a16:colId xmlns:a16="http://schemas.microsoft.com/office/drawing/2014/main" val="1140429144"/>
                        </a:ext>
                      </a:extLst>
                    </a:gridCol>
                    <a:gridCol w="560000">
                      <a:extLst>
                        <a:ext uri="{9D8B030D-6E8A-4147-A177-3AD203B41FA5}">
                          <a16:colId xmlns:a16="http://schemas.microsoft.com/office/drawing/2014/main" val="4006144588"/>
                        </a:ext>
                      </a:extLst>
                    </a:gridCol>
                    <a:gridCol w="459521">
                      <a:extLst>
                        <a:ext uri="{9D8B030D-6E8A-4147-A177-3AD203B41FA5}">
                          <a16:colId xmlns:a16="http://schemas.microsoft.com/office/drawing/2014/main" val="2487575574"/>
                        </a:ext>
                      </a:extLst>
                    </a:gridCol>
                    <a:gridCol w="485731">
                      <a:extLst>
                        <a:ext uri="{9D8B030D-6E8A-4147-A177-3AD203B41FA5}">
                          <a16:colId xmlns:a16="http://schemas.microsoft.com/office/drawing/2014/main" val="3656669034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56650286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1402195337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409740538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4433834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43790995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1640942486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31347748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3115101359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56175936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68833303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2190570881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3129786508"/>
                        </a:ext>
                      </a:extLst>
                    </a:gridCol>
                  </a:tblGrid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功能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</a:rPr>
                                  <m:t>𝐿𝐸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𝐵𝐿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𝐿𝑇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dirty="0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65731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80657906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01644626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2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2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15823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3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3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50568290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4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99862067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5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11653126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6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6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18938648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7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962541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8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54778909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9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9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782279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10-15</a:t>
                          </a:r>
                          <a:endParaRPr lang="zh-CN" altLang="en-US" sz="16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82500306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/>
                            <a:t>试灯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228217753"/>
                      </a:ext>
                    </a:extLst>
                  </a:tr>
                  <a:tr h="357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/>
                            <a:t>灭灯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灭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09167740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/>
                            <a:t>锁存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*</a:t>
                          </a:r>
                          <a:r>
                            <a:rPr lang="zh-CN" altLang="en-US" sz="1400" dirty="0"/>
                            <a:t>取决于</a:t>
                          </a:r>
                          <a:r>
                            <a:rPr lang="en-US" altLang="zh-CN" sz="1400" dirty="0"/>
                            <a:t>LE</a:t>
                          </a:r>
                          <a:r>
                            <a:rPr lang="zh-CN" altLang="en-US" sz="1400" dirty="0"/>
                            <a:t>由</a:t>
                          </a:r>
                          <a:r>
                            <a:rPr lang="en-US" altLang="zh-CN" sz="1400" dirty="0"/>
                            <a:t>0-1</a:t>
                          </a:r>
                          <a:r>
                            <a:rPr lang="zh-CN" altLang="en-US" sz="1400" dirty="0"/>
                            <a:t>跳变时的输入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*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*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6926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19">
                <a:extLst>
                  <a:ext uri="{FF2B5EF4-FFF2-40B4-BE49-F238E27FC236}">
                    <a16:creationId xmlns:a16="http://schemas.microsoft.com/office/drawing/2014/main" id="{D177ABE2-3550-4867-A80C-14E959378C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5361823"/>
                  </p:ext>
                </p:extLst>
              </p:nvPr>
            </p:nvGraphicFramePr>
            <p:xfrm>
              <a:off x="74797" y="899999"/>
              <a:ext cx="6681318" cy="58983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55166">
                      <a:extLst>
                        <a:ext uri="{9D8B030D-6E8A-4147-A177-3AD203B41FA5}">
                          <a16:colId xmlns:a16="http://schemas.microsoft.com/office/drawing/2014/main" val="1140429144"/>
                        </a:ext>
                      </a:extLst>
                    </a:gridCol>
                    <a:gridCol w="560000">
                      <a:extLst>
                        <a:ext uri="{9D8B030D-6E8A-4147-A177-3AD203B41FA5}">
                          <a16:colId xmlns:a16="http://schemas.microsoft.com/office/drawing/2014/main" val="4006144588"/>
                        </a:ext>
                      </a:extLst>
                    </a:gridCol>
                    <a:gridCol w="459521">
                      <a:extLst>
                        <a:ext uri="{9D8B030D-6E8A-4147-A177-3AD203B41FA5}">
                          <a16:colId xmlns:a16="http://schemas.microsoft.com/office/drawing/2014/main" val="2487575574"/>
                        </a:ext>
                      </a:extLst>
                    </a:gridCol>
                    <a:gridCol w="485731">
                      <a:extLst>
                        <a:ext uri="{9D8B030D-6E8A-4147-A177-3AD203B41FA5}">
                          <a16:colId xmlns:a16="http://schemas.microsoft.com/office/drawing/2014/main" val="3656669034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56650286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1402195337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409740538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4433834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43790995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1640942486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31347748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3115101359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56175936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688333030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2190570881"/>
                        </a:ext>
                      </a:extLst>
                    </a:gridCol>
                    <a:gridCol w="360075">
                      <a:extLst>
                        <a:ext uri="{9D8B030D-6E8A-4147-A177-3AD203B41FA5}">
                          <a16:colId xmlns:a16="http://schemas.microsoft.com/office/drawing/2014/main" val="312978650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功能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9"/>
                          <a:stretch>
                            <a:fillRect l="-152174" t="-3077" r="-941304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5263" t="-3077" r="-1039474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85000" t="-3077" r="-887500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57627" t="-3077" r="-1103390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57627" t="-3077" r="-1003390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857627" t="-3077" r="-903390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l="-957627" t="-3077" r="-803390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9"/>
                          <a:stretch>
                            <a:fillRect l="-1057627" t="-3077" r="-703390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157627" t="-3077" r="-603390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257627" t="-3077" r="-503390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335000" t="-3077" r="-395000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459322" t="-3077" r="-301695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59322" t="-3077" r="-201695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l="-1659322" t="-3077" r="-101695" b="-14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6573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806579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0164462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2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2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158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3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3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505682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4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4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998620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5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5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1165312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6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6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189386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7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7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996254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8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5477890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9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9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27782279"/>
                      </a:ext>
                    </a:extLst>
                  </a:tr>
                  <a:tr h="381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10-15</a:t>
                          </a:r>
                          <a:endParaRPr lang="zh-CN" altLang="en-US" sz="1600" b="1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825003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/>
                            <a:t>试灯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8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2282177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/>
                            <a:t>灭灯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>
                              <a:solidFill>
                                <a:srgbClr val="FF0000"/>
                              </a:solidFill>
                              <a:latin typeface="7-Segment" pitchFamily="2"/>
                            </a:rPr>
                            <a:t>灭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7-Segment" pitchFamily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0916774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/>
                            <a:t>锁存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7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*</a:t>
                          </a:r>
                          <a:r>
                            <a:rPr lang="zh-CN" altLang="en-US" sz="1400" dirty="0"/>
                            <a:t>取决于</a:t>
                          </a:r>
                          <a:r>
                            <a:rPr lang="en-US" altLang="zh-CN" sz="1400" dirty="0"/>
                            <a:t>LE</a:t>
                          </a:r>
                          <a:r>
                            <a:rPr lang="zh-CN" altLang="en-US" sz="1400" dirty="0"/>
                            <a:t>由</a:t>
                          </a:r>
                          <a:r>
                            <a:rPr lang="en-US" altLang="zh-CN" sz="1400" dirty="0"/>
                            <a:t>0-1</a:t>
                          </a:r>
                          <a:r>
                            <a:rPr lang="zh-CN" altLang="en-US" sz="1400" dirty="0"/>
                            <a:t>跳变时的输入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*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*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46926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6A22218-1553-46D0-93D7-6FBA4A760AF4}"/>
              </a:ext>
            </a:extLst>
          </p:cNvPr>
          <p:cNvSpPr txBox="1"/>
          <p:nvPr/>
        </p:nvSpPr>
        <p:spPr>
          <a:xfrm>
            <a:off x="10402152" y="3828884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H7Seg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模块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CECFC-019D-4EAD-A15E-290B8116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43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984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编 码 器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B75773-FC04-4FB0-919B-58036999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739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37"/>
            <a:ext cx="12192000" cy="900000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4-2</a:t>
            </a:r>
            <a:r>
              <a:rPr lang="zh-CN" altLang="en-US" dirty="0"/>
              <a:t>普通编码器                        </a:t>
            </a:r>
            <a:r>
              <a:rPr lang="en-US" altLang="zh-CN" dirty="0"/>
              <a:t>4-2</a:t>
            </a:r>
            <a:r>
              <a:rPr lang="zh-CN" altLang="en-US" b="1" dirty="0"/>
              <a:t>优先</a:t>
            </a:r>
            <a:r>
              <a:rPr lang="zh-CN" altLang="en-US" dirty="0"/>
              <a:t>编码器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801214" y="1027268"/>
            <a:ext cx="2589571" cy="1744915"/>
            <a:chOff x="595421" y="1752992"/>
            <a:chExt cx="2589571" cy="1744915"/>
          </a:xfrm>
        </p:grpSpPr>
        <p:sp>
          <p:nvSpPr>
            <p:cNvPr id="6" name="矩形 5"/>
            <p:cNvSpPr/>
            <p:nvPr/>
          </p:nvSpPr>
          <p:spPr>
            <a:xfrm>
              <a:off x="1401288" y="1752992"/>
              <a:ext cx="1042567" cy="17449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</a:rPr>
                <a:t>4-2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Encoder</a:t>
              </a:r>
            </a:p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编码器</a:t>
              </a: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1030779" y="2054431"/>
              <a:ext cx="3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1030779" y="2445657"/>
              <a:ext cx="3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1030779" y="2836883"/>
              <a:ext cx="3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030779" y="3228109"/>
              <a:ext cx="3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2446316" y="2313709"/>
              <a:ext cx="3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2446316" y="2931226"/>
              <a:ext cx="3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595422" y="3043443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22" y="3043443"/>
                  <a:ext cx="49077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595422" y="2621339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22" y="2621339"/>
                  <a:ext cx="49077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595422" y="2234793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22" y="2234793"/>
                  <a:ext cx="49077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95421" y="1842908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21" y="1842908"/>
                  <a:ext cx="4907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2738524" y="2129043"/>
                  <a:ext cx="446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8524" y="2129043"/>
                  <a:ext cx="44646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738524" y="2746560"/>
                  <a:ext cx="446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8524" y="2746560"/>
                  <a:ext cx="44646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504879" y="1527957"/>
              <a:ext cx="3780000" cy="258403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590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90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90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590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854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82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845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4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4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4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4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4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4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4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4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4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4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4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47286"/>
                  </p:ext>
                </p:extLst>
              </p:nvPr>
            </p:nvGraphicFramePr>
            <p:xfrm>
              <a:off x="504879" y="1527957"/>
              <a:ext cx="3780000" cy="258403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590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90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590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590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8545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82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8450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926" t="-1250" r="-479630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0000" t="-1250" r="-375229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1852" t="-1250" r="-278704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1"/>
                          <a:stretch>
                            <a:fillRect l="-301852" t="-1250" r="-178704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452083" t="-1250" r="-101042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576087" t="-1250" r="-5435" b="-4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4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4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4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4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/>
            </p:nvGraphicFramePr>
            <p:xfrm>
              <a:off x="7927005" y="1527957"/>
              <a:ext cx="3780000" cy="25840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3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899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4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4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4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4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4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4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3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3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3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3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619712"/>
                  </p:ext>
                </p:extLst>
              </p:nvPr>
            </p:nvGraphicFramePr>
            <p:xfrm>
              <a:off x="7927005" y="1527957"/>
              <a:ext cx="3780000" cy="2584036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3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3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89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962" t="-1235" r="-500962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01942" t="-1235" r="-405825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00000" t="-1235" r="-301923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2"/>
                          <a:stretch>
                            <a:fillRect l="-302913" t="-1235" r="-204854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2"/>
                          <a:stretch>
                            <a:fillRect l="-399038" t="-1235" r="-102885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503883" t="-1235" r="-3883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3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3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3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X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35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流程图: 文档 24"/>
          <p:cNvSpPr/>
          <p:nvPr/>
        </p:nvSpPr>
        <p:spPr>
          <a:xfrm>
            <a:off x="7927005" y="4111991"/>
            <a:ext cx="3780000" cy="87840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剩余</a:t>
            </a:r>
            <a:r>
              <a:rPr lang="en-US" altLang="zh-CN" dirty="0"/>
              <a:t>12</a:t>
            </a:r>
            <a:r>
              <a:rPr lang="zh-CN" altLang="en-US" dirty="0"/>
              <a:t>行都是无关项 </a:t>
            </a:r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7DAA776-6622-4579-91CA-EF3701D40E78}"/>
              </a:ext>
            </a:extLst>
          </p:cNvPr>
          <p:cNvSpPr/>
          <p:nvPr/>
        </p:nvSpPr>
        <p:spPr>
          <a:xfrm>
            <a:off x="7927005" y="5338424"/>
            <a:ext cx="3894401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【</a:t>
            </a:r>
            <a:r>
              <a:rPr lang="zh-CN" altLang="en-US" sz="2000" dirty="0">
                <a:solidFill>
                  <a:srgbClr val="FF0000"/>
                </a:solidFill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</a:rPr>
              <a:t>】</a:t>
            </a:r>
            <a:r>
              <a:rPr lang="zh-CN" altLang="en-US" sz="2000" dirty="0">
                <a:solidFill>
                  <a:srgbClr val="FF0000"/>
                </a:solidFill>
              </a:rPr>
              <a:t>若全</a:t>
            </a:r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zh-CN" altLang="en-US" sz="2000" dirty="0">
                <a:solidFill>
                  <a:srgbClr val="FF0000"/>
                </a:solidFill>
              </a:rPr>
              <a:t>输入，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0</a:t>
            </a:r>
            <a:r>
              <a:rPr lang="en-US" altLang="zh-CN" sz="2000" dirty="0">
                <a:solidFill>
                  <a:srgbClr val="FF0000"/>
                </a:solidFill>
              </a:rPr>
              <a:t>=1</a:t>
            </a:r>
            <a:r>
              <a:rPr lang="zh-CN" altLang="en-US" sz="2000" dirty="0">
                <a:solidFill>
                  <a:srgbClr val="FF0000"/>
                </a:solidFill>
              </a:rPr>
              <a:t>输入得到的结果</a:t>
            </a:r>
            <a:r>
              <a:rPr lang="zh-CN" altLang="en-US" sz="2000">
                <a:solidFill>
                  <a:srgbClr val="FF0000"/>
                </a:solidFill>
              </a:rPr>
              <a:t>相同</a:t>
            </a:r>
            <a:r>
              <a:rPr lang="en-US" altLang="zh-CN" sz="2000">
                <a:solidFill>
                  <a:srgbClr val="FF0000"/>
                </a:solidFill>
              </a:rPr>
              <a:t>(11)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8" name="流程图: 文档 27">
            <a:extLst>
              <a:ext uri="{FF2B5EF4-FFF2-40B4-BE49-F238E27FC236}">
                <a16:creationId xmlns:a16="http://schemas.microsoft.com/office/drawing/2014/main" id="{E6B51131-D599-482C-B2C4-E2947FA73599}"/>
              </a:ext>
            </a:extLst>
          </p:cNvPr>
          <p:cNvSpPr/>
          <p:nvPr/>
        </p:nvSpPr>
        <p:spPr>
          <a:xfrm>
            <a:off x="504878" y="4111991"/>
            <a:ext cx="3780000" cy="87840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剩余</a:t>
            </a:r>
            <a:r>
              <a:rPr lang="en-US" altLang="zh-CN" dirty="0"/>
              <a:t>12</a:t>
            </a:r>
            <a:r>
              <a:rPr lang="zh-CN" altLang="en-US" dirty="0"/>
              <a:t>行都是无关项 </a:t>
            </a:r>
            <a:r>
              <a:rPr lang="en-US" altLang="zh-CN" dirty="0"/>
              <a:t>X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061451-3D08-4832-8C64-E4DE06ABE126}"/>
              </a:ext>
            </a:extLst>
          </p:cNvPr>
          <p:cNvGrpSpPr/>
          <p:nvPr/>
        </p:nvGrpSpPr>
        <p:grpSpPr>
          <a:xfrm>
            <a:off x="247349" y="5474515"/>
            <a:ext cx="6075691" cy="1056443"/>
            <a:chOff x="247349" y="5474515"/>
            <a:chExt cx="6075691" cy="1056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47349" y="5552713"/>
                  <a:ext cx="5020220" cy="370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349" y="5552713"/>
                  <a:ext cx="5020220" cy="370101"/>
                </a:xfrm>
                <a:prstGeom prst="rect">
                  <a:avLst/>
                </a:prstGeom>
                <a:blipFill>
                  <a:blip r:embed="rId13"/>
                  <a:stretch>
                    <a:fillRect l="-1215" t="-4918" r="-7169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69789" y="6130327"/>
                  <a:ext cx="4980338" cy="370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sz="2400" b="1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789" y="6130327"/>
                  <a:ext cx="4980338" cy="370101"/>
                </a:xfrm>
                <a:prstGeom prst="rect">
                  <a:avLst/>
                </a:prstGeom>
                <a:blipFill>
                  <a:blip r:embed="rId14"/>
                  <a:stretch>
                    <a:fillRect l="-2081" t="-5000" r="-7099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056E761-B3AF-459F-9561-ABFF43A14574}"/>
                </a:ext>
              </a:extLst>
            </p:cNvPr>
            <p:cNvSpPr txBox="1"/>
            <p:nvPr/>
          </p:nvSpPr>
          <p:spPr>
            <a:xfrm>
              <a:off x="5291989" y="5474515"/>
              <a:ext cx="1031051" cy="1056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dirty="0">
                  <a:solidFill>
                    <a:srgbClr val="C00000"/>
                  </a:solidFill>
                </a:rPr>
                <a:t>考虑</a:t>
              </a:r>
              <a:endParaRPr lang="en-US" altLang="zh-CN" sz="2200" dirty="0">
                <a:solidFill>
                  <a:srgbClr val="C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200" dirty="0">
                  <a:solidFill>
                    <a:srgbClr val="C00000"/>
                  </a:solidFill>
                </a:rPr>
                <a:t>无关项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AA67016-6794-4CC9-ADB5-F6C465894A1E}"/>
              </a:ext>
            </a:extLst>
          </p:cNvPr>
          <p:cNvSpPr txBox="1"/>
          <p:nvPr/>
        </p:nvSpPr>
        <p:spPr>
          <a:xfrm>
            <a:off x="5796436" y="3707431"/>
            <a:ext cx="1862459" cy="510778"/>
          </a:xfrm>
          <a:prstGeom prst="wedgeRoundRectCallout">
            <a:avLst>
              <a:gd name="adj1" fmla="val 73142"/>
              <a:gd name="adj2" fmla="val -402076"/>
              <a:gd name="adj3" fmla="val 1666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优先级最高</a:t>
            </a: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0C33C615-C14A-4BDC-AB4F-849586DC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45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51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" grpId="0"/>
      <p:bldP spid="28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83" y="1722213"/>
            <a:ext cx="4776925" cy="2567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9772" y="4725571"/>
                <a:ext cx="4959386" cy="1141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时，表示没有有效输入，</a:t>
                </a:r>
                <a:br>
                  <a:rPr lang="en-US" altLang="zh-CN" sz="2400" dirty="0">
                    <a:latin typeface="Cambria Math" panose="02040503050406030204" pitchFamily="18" charset="0"/>
                  </a:rPr>
                </a:br>
                <a:r>
                  <a:rPr lang="zh-CN" altLang="en-US" sz="2400" dirty="0">
                    <a:latin typeface="Cambria Math" panose="02040503050406030204" pitchFamily="18" charset="0"/>
                  </a:rPr>
                  <a:t>即其他两位就不必检查了。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" y="4725571"/>
                <a:ext cx="4959386" cy="1141403"/>
              </a:xfrm>
              <a:prstGeom prst="rect">
                <a:avLst/>
              </a:prstGeom>
              <a:blipFill>
                <a:blip r:embed="rId4"/>
                <a:stretch>
                  <a:fillRect l="-1597" r="-1597" b="-1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4D58942A-5F2A-4DEB-9F4F-8946ACAE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带</a:t>
            </a:r>
            <a:r>
              <a:rPr lang="zh-CN" altLang="en-US" dirty="0">
                <a:solidFill>
                  <a:schemeClr val="accent1"/>
                </a:solidFill>
              </a:rPr>
              <a:t>有效指示符</a:t>
            </a:r>
            <a:r>
              <a:rPr lang="zh-CN" altLang="en-US" dirty="0"/>
              <a:t>的</a:t>
            </a:r>
            <a:r>
              <a:rPr lang="en-US" altLang="zh-CN" dirty="0"/>
              <a:t>4-2</a:t>
            </a:r>
            <a:r>
              <a:rPr lang="zh-CN" altLang="en-US" dirty="0"/>
              <a:t>优先编码器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DF2D9E0-BE7C-47C3-B4D1-2025C30FF7BA}"/>
                  </a:ext>
                </a:extLst>
              </p:cNvPr>
              <p:cNvSpPr txBox="1"/>
              <p:nvPr/>
            </p:nvSpPr>
            <p:spPr>
              <a:xfrm>
                <a:off x="6980294" y="1574150"/>
                <a:ext cx="348133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DF2D9E0-BE7C-47C3-B4D1-2025C30F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294" y="1574150"/>
                <a:ext cx="3481338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>
            <a:extLst>
              <a:ext uri="{FF2B5EF4-FFF2-40B4-BE49-F238E27FC236}">
                <a16:creationId xmlns:a16="http://schemas.microsoft.com/office/drawing/2014/main" id="{D939667E-CB70-4B96-AAA9-D8101CDB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4451" y="3950539"/>
            <a:ext cx="4737515" cy="226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26133DF6-7DC8-4751-988D-B07F2B2CC3FA}"/>
              </a:ext>
            </a:extLst>
          </p:cNvPr>
          <p:cNvSpPr/>
          <p:nvPr/>
        </p:nvSpPr>
        <p:spPr>
          <a:xfrm>
            <a:off x="10860943" y="5756953"/>
            <a:ext cx="408709" cy="4544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4ABEB2-12E2-4DA6-BC41-9042C90BCD5E}"/>
              </a:ext>
            </a:extLst>
          </p:cNvPr>
          <p:cNvSpPr/>
          <p:nvPr/>
        </p:nvSpPr>
        <p:spPr>
          <a:xfrm>
            <a:off x="4638699" y="2199342"/>
            <a:ext cx="388187" cy="19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2DEF77AF-7CA6-4636-BDE6-C099C250B8E8}"/>
              </a:ext>
            </a:extLst>
          </p:cNvPr>
          <p:cNvSpPr/>
          <p:nvPr/>
        </p:nvSpPr>
        <p:spPr>
          <a:xfrm rot="5400000">
            <a:off x="4197380" y="1302997"/>
            <a:ext cx="1360564" cy="298448"/>
          </a:xfrm>
          <a:prstGeom prst="rightArrow">
            <a:avLst/>
          </a:prstGeom>
          <a:solidFill>
            <a:srgbClr val="DEEBF7">
              <a:alpha val="50196"/>
            </a:srgbClr>
          </a:solidFill>
          <a:ln>
            <a:solidFill>
              <a:srgbClr val="2F528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352645-55DE-4B88-A6E4-FF746082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46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593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D78ED-4120-4D4A-BE3E-82BDBBB2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4:2</a:t>
            </a:r>
            <a:r>
              <a:rPr lang="zh-CN" altLang="en-US" dirty="0"/>
              <a:t>编码器 </a:t>
            </a:r>
            <a:r>
              <a:rPr lang="zh-CN" altLang="en-US" b="1" dirty="0"/>
              <a:t>代码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27043DB6-EFEA-4FB4-AE06-D25C9BC2B2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0245298"/>
                  </p:ext>
                </p:extLst>
              </p:nvPr>
            </p:nvGraphicFramePr>
            <p:xfrm>
              <a:off x="146495" y="4455680"/>
              <a:ext cx="3701839" cy="221996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202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2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406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81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198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valid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27043DB6-EFEA-4FB4-AE06-D25C9BC2B2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0245298"/>
                  </p:ext>
                </p:extLst>
              </p:nvPr>
            </p:nvGraphicFramePr>
            <p:xfrm>
              <a:off x="146495" y="4455680"/>
              <a:ext cx="3701839" cy="221996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202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2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406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81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8333" r="-616471" b="-5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8837" t="-8333" r="-509302" b="-5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176" t="-8333" r="-415294" b="-5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97674" t="-8333" r="-310465" b="-5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50000" t="-8333" r="-251316" b="-5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80556" t="-8333" r="-165278" b="-5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valid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圆角矩形 1">
            <a:extLst>
              <a:ext uri="{FF2B5EF4-FFF2-40B4-BE49-F238E27FC236}">
                <a16:creationId xmlns:a16="http://schemas.microsoft.com/office/drawing/2014/main" id="{5D20D275-53CC-4F6F-9561-81090935A60E}"/>
              </a:ext>
            </a:extLst>
          </p:cNvPr>
          <p:cNvSpPr/>
          <p:nvPr/>
        </p:nvSpPr>
        <p:spPr>
          <a:xfrm>
            <a:off x="1226466" y="5949191"/>
            <a:ext cx="1423617" cy="68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26E04C5-4215-46E2-98A5-DAC1FA884804}"/>
              </a:ext>
            </a:extLst>
          </p:cNvPr>
          <p:cNvGrpSpPr/>
          <p:nvPr/>
        </p:nvGrpSpPr>
        <p:grpSpPr>
          <a:xfrm>
            <a:off x="567145" y="1652731"/>
            <a:ext cx="2617290" cy="1776269"/>
            <a:chOff x="593712" y="1752992"/>
            <a:chExt cx="2617290" cy="177626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F3D7C42-EB4D-4A03-935C-4D4D3DC1D19E}"/>
                </a:ext>
              </a:extLst>
            </p:cNvPr>
            <p:cNvSpPr/>
            <p:nvPr/>
          </p:nvSpPr>
          <p:spPr>
            <a:xfrm>
              <a:off x="1401288" y="1752992"/>
              <a:ext cx="1030572" cy="17762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4:2</a:t>
              </a:r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Encoder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E9F409A4-EDF7-4909-962F-690EF93C327C}"/>
                </a:ext>
              </a:extLst>
            </p:cNvPr>
            <p:cNvCxnSpPr/>
            <p:nvPr/>
          </p:nvCxnSpPr>
          <p:spPr>
            <a:xfrm>
              <a:off x="1023528" y="2054431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7EB20E1-1A33-4494-9C33-BF113245AB1B}"/>
                </a:ext>
              </a:extLst>
            </p:cNvPr>
            <p:cNvCxnSpPr/>
            <p:nvPr/>
          </p:nvCxnSpPr>
          <p:spPr>
            <a:xfrm>
              <a:off x="1023528" y="2445657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71AF37D-DE16-4734-A2CC-92F2D6C2DF4F}"/>
                </a:ext>
              </a:extLst>
            </p:cNvPr>
            <p:cNvCxnSpPr/>
            <p:nvPr/>
          </p:nvCxnSpPr>
          <p:spPr>
            <a:xfrm>
              <a:off x="1023528" y="2836883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31756B0-0472-4D2C-BE15-AC38B0885440}"/>
                </a:ext>
              </a:extLst>
            </p:cNvPr>
            <p:cNvCxnSpPr/>
            <p:nvPr/>
          </p:nvCxnSpPr>
          <p:spPr>
            <a:xfrm>
              <a:off x="1023528" y="3228109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69776D4-12DE-42D1-B1FD-8A89696E0729}"/>
                </a:ext>
              </a:extLst>
            </p:cNvPr>
            <p:cNvCxnSpPr/>
            <p:nvPr/>
          </p:nvCxnSpPr>
          <p:spPr>
            <a:xfrm>
              <a:off x="2459109" y="2313709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7A8C8A5-DF88-4632-BEC7-FB1716DF2949}"/>
                </a:ext>
              </a:extLst>
            </p:cNvPr>
            <p:cNvCxnSpPr/>
            <p:nvPr/>
          </p:nvCxnSpPr>
          <p:spPr>
            <a:xfrm>
              <a:off x="2459109" y="2931226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4AB48A8-E7DF-4622-81C6-3C023CBBC03F}"/>
                    </a:ext>
                  </a:extLst>
                </p:cNvPr>
                <p:cNvSpPr txBox="1"/>
                <p:nvPr/>
              </p:nvSpPr>
              <p:spPr>
                <a:xfrm>
                  <a:off x="593713" y="3043443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F262F1DA-3B29-4F53-AB6C-9EF9B7294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13" y="3043443"/>
                  <a:ext cx="49077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AB85E4E5-A07D-461E-9B49-FE52253D66E6}"/>
                    </a:ext>
                  </a:extLst>
                </p:cNvPr>
                <p:cNvSpPr txBox="1"/>
                <p:nvPr/>
              </p:nvSpPr>
              <p:spPr>
                <a:xfrm>
                  <a:off x="593713" y="2621339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9B77D529-CB47-4204-B2B0-360E188C7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13" y="2621339"/>
                  <a:ext cx="490775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2565FF3-6599-472F-8877-752CF9894ED1}"/>
                    </a:ext>
                  </a:extLst>
                </p:cNvPr>
                <p:cNvSpPr txBox="1"/>
                <p:nvPr/>
              </p:nvSpPr>
              <p:spPr>
                <a:xfrm>
                  <a:off x="593713" y="2234793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747A86D-E045-4090-AB22-2FE535D6E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13" y="2234793"/>
                  <a:ext cx="49077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70325C5-D3D2-401A-AEAC-F46C2505BFDB}"/>
                    </a:ext>
                  </a:extLst>
                </p:cNvPr>
                <p:cNvSpPr txBox="1"/>
                <p:nvPr/>
              </p:nvSpPr>
              <p:spPr>
                <a:xfrm>
                  <a:off x="593712" y="1842908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03B5170-82D4-4E8C-99B3-92D9BF17C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12" y="1842908"/>
                  <a:ext cx="49077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EEF625B-68CE-4BA0-B29A-68E6E4676644}"/>
                    </a:ext>
                  </a:extLst>
                </p:cNvPr>
                <p:cNvSpPr txBox="1"/>
                <p:nvPr/>
              </p:nvSpPr>
              <p:spPr>
                <a:xfrm>
                  <a:off x="2764534" y="2129043"/>
                  <a:ext cx="446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A8FDB6BA-6B3C-495B-93B9-3FD0D7907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4534" y="2129043"/>
                  <a:ext cx="446468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E770B1B-D91F-4D72-B8CD-E22C61B9BD68}"/>
                    </a:ext>
                  </a:extLst>
                </p:cNvPr>
                <p:cNvSpPr txBox="1"/>
                <p:nvPr/>
              </p:nvSpPr>
              <p:spPr>
                <a:xfrm>
                  <a:off x="2764534" y="2746560"/>
                  <a:ext cx="446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C7FCAACF-4917-4F81-9EE2-E268B9DF1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4534" y="2746560"/>
                  <a:ext cx="446468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998B9AF-6DC7-45A4-BC61-869A4C4945E9}"/>
                  </a:ext>
                </a:extLst>
              </p:cNvPr>
              <p:cNvSpPr txBox="1"/>
              <p:nvPr/>
            </p:nvSpPr>
            <p:spPr>
              <a:xfrm>
                <a:off x="4845320" y="5661724"/>
                <a:ext cx="17913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998B9AF-6DC7-45A4-BC61-869A4C49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20" y="5661724"/>
                <a:ext cx="1791388" cy="369332"/>
              </a:xfrm>
              <a:prstGeom prst="rect">
                <a:avLst/>
              </a:prstGeom>
              <a:blipFill>
                <a:blip r:embed="rId21"/>
                <a:stretch>
                  <a:fillRect l="-3401" r="-680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0D419F-6BC4-44CC-B0EF-00E1C24ACD65}"/>
                  </a:ext>
                </a:extLst>
              </p:cNvPr>
              <p:cNvSpPr txBox="1"/>
              <p:nvPr/>
            </p:nvSpPr>
            <p:spPr>
              <a:xfrm>
                <a:off x="4845320" y="6147804"/>
                <a:ext cx="1805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00D419F-6BC4-44CC-B0EF-00E1C24AC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20" y="6147804"/>
                <a:ext cx="1805623" cy="369332"/>
              </a:xfrm>
              <a:prstGeom prst="rect">
                <a:avLst/>
              </a:prstGeom>
              <a:blipFill>
                <a:blip r:embed="rId22"/>
                <a:stretch>
                  <a:fillRect l="-3378" r="-676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4D668908-8CDF-407A-9728-4ACC7A6333B0}"/>
              </a:ext>
            </a:extLst>
          </p:cNvPr>
          <p:cNvSpPr txBox="1"/>
          <p:nvPr/>
        </p:nvSpPr>
        <p:spPr>
          <a:xfrm>
            <a:off x="4762943" y="515256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考虑无关项描述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9F41CCE-29E2-4BE0-A2E6-0B8A60F9837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80101" y="1021835"/>
            <a:ext cx="4033582" cy="299917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26F605F-8E51-4341-A6DB-0611C98282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040" y="1021835"/>
            <a:ext cx="3908952" cy="476814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B0DDEC54-4532-49D8-A358-28FCDD8152E0}"/>
              </a:ext>
            </a:extLst>
          </p:cNvPr>
          <p:cNvSpPr txBox="1"/>
          <p:nvPr/>
        </p:nvSpPr>
        <p:spPr>
          <a:xfrm>
            <a:off x="5862258" y="4021006"/>
            <a:ext cx="1572866" cy="461665"/>
          </a:xfrm>
          <a:prstGeom prst="wedgeRectCallout">
            <a:avLst>
              <a:gd name="adj1" fmla="val -12630"/>
              <a:gd name="adj2" fmla="val -10032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| </a:t>
            </a:r>
            <a:r>
              <a:rPr lang="zh-CN" altLang="en-US" sz="2400" dirty="0">
                <a:solidFill>
                  <a:srgbClr val="FF0000"/>
                </a:solidFill>
              </a:rPr>
              <a:t>缩位运算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流程图: 多文档 26">
            <a:extLst>
              <a:ext uri="{FF2B5EF4-FFF2-40B4-BE49-F238E27FC236}">
                <a16:creationId xmlns:a16="http://schemas.microsoft.com/office/drawing/2014/main" id="{532C965D-8086-40CA-9914-6ADF8161A940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Encoder</a:t>
            </a:r>
            <a:endParaRPr lang="zh-CN" altLang="en-US" sz="1600" b="1" dirty="0"/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62474EF8-1765-456E-8FD0-2873326F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47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101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8850A-27D7-4019-9B2C-F41CC51D2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D353D1C0-228D-4444-BC17-64734332E5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7056046"/>
                  </p:ext>
                </p:extLst>
              </p:nvPr>
            </p:nvGraphicFramePr>
            <p:xfrm>
              <a:off x="94569" y="3523819"/>
              <a:ext cx="3809864" cy="185420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218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79052">
                      <a:extLst>
                        <a:ext uri="{9D8B030D-6E8A-4147-A177-3AD203B41FA5}">
                          <a16:colId xmlns:a16="http://schemas.microsoft.com/office/drawing/2014/main" val="21270880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valid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D353D1C0-228D-4444-BC17-64734332E5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7056046"/>
                  </p:ext>
                </p:extLst>
              </p:nvPr>
            </p:nvGraphicFramePr>
            <p:xfrm>
              <a:off x="94569" y="3523819"/>
              <a:ext cx="3809864" cy="185420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218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180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79052">
                      <a:extLst>
                        <a:ext uri="{9D8B030D-6E8A-4147-A177-3AD203B41FA5}">
                          <a16:colId xmlns:a16="http://schemas.microsoft.com/office/drawing/2014/main" val="21270880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8197" r="-62907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176" t="-8197" r="-53647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8837" t="-8197" r="-43023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98837" t="-8197" r="-33023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398837" t="-8197" r="-23023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4706" t="-8197" r="-1329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valid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流程图: 文档 4">
            <a:extLst>
              <a:ext uri="{FF2B5EF4-FFF2-40B4-BE49-F238E27FC236}">
                <a16:creationId xmlns:a16="http://schemas.microsoft.com/office/drawing/2014/main" id="{C1A50390-D1AA-46B8-9224-B626E084BE20}"/>
              </a:ext>
            </a:extLst>
          </p:cNvPr>
          <p:cNvSpPr/>
          <p:nvPr/>
        </p:nvSpPr>
        <p:spPr>
          <a:xfrm>
            <a:off x="94569" y="5362234"/>
            <a:ext cx="3809864" cy="878400"/>
          </a:xfrm>
          <a:prstGeom prst="flowChartDocumen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剩余</a:t>
            </a:r>
            <a:r>
              <a:rPr lang="en-US" altLang="zh-CN" sz="2000" dirty="0">
                <a:solidFill>
                  <a:schemeClr val="tx1"/>
                </a:solidFill>
              </a:rPr>
              <a:t>12</a:t>
            </a:r>
            <a:r>
              <a:rPr lang="zh-CN" altLang="en-US" sz="2000" dirty="0">
                <a:solidFill>
                  <a:schemeClr val="tx1"/>
                </a:solidFill>
              </a:rPr>
              <a:t>行都是无关项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E744F9-7FE4-4604-BB16-7CB62F01E96C}"/>
              </a:ext>
            </a:extLst>
          </p:cNvPr>
          <p:cNvGrpSpPr/>
          <p:nvPr/>
        </p:nvGrpSpPr>
        <p:grpSpPr>
          <a:xfrm>
            <a:off x="842801" y="1169224"/>
            <a:ext cx="2617290" cy="1776269"/>
            <a:chOff x="593712" y="1752992"/>
            <a:chExt cx="2617290" cy="177626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AD04EF5-051E-4C9C-830A-4B1916726D2E}"/>
                </a:ext>
              </a:extLst>
            </p:cNvPr>
            <p:cNvSpPr/>
            <p:nvPr/>
          </p:nvSpPr>
          <p:spPr>
            <a:xfrm>
              <a:off x="1401288" y="1752992"/>
              <a:ext cx="1030572" cy="17762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4:2</a:t>
              </a:r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Encoder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32C2352A-737A-4F42-BA2C-70C73ACECC31}"/>
                </a:ext>
              </a:extLst>
            </p:cNvPr>
            <p:cNvCxnSpPr/>
            <p:nvPr/>
          </p:nvCxnSpPr>
          <p:spPr>
            <a:xfrm>
              <a:off x="1023528" y="2054431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AFE461F-C6EF-4E28-ACC3-7DBB3FB95070}"/>
                </a:ext>
              </a:extLst>
            </p:cNvPr>
            <p:cNvCxnSpPr/>
            <p:nvPr/>
          </p:nvCxnSpPr>
          <p:spPr>
            <a:xfrm>
              <a:off x="1023528" y="2445657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658EF1C-7891-42C3-819E-A7E351123346}"/>
                </a:ext>
              </a:extLst>
            </p:cNvPr>
            <p:cNvCxnSpPr/>
            <p:nvPr/>
          </p:nvCxnSpPr>
          <p:spPr>
            <a:xfrm>
              <a:off x="1023528" y="2836883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51B9ED5D-783C-4A73-B516-F904F14392E8}"/>
                </a:ext>
              </a:extLst>
            </p:cNvPr>
            <p:cNvCxnSpPr/>
            <p:nvPr/>
          </p:nvCxnSpPr>
          <p:spPr>
            <a:xfrm>
              <a:off x="1023528" y="3228109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910F2EC4-DF56-4D51-A7E5-672515F881CC}"/>
                </a:ext>
              </a:extLst>
            </p:cNvPr>
            <p:cNvCxnSpPr/>
            <p:nvPr/>
          </p:nvCxnSpPr>
          <p:spPr>
            <a:xfrm>
              <a:off x="2459109" y="2313709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F11A7117-38FE-4C62-BD2E-3967AB4BBA60}"/>
                </a:ext>
              </a:extLst>
            </p:cNvPr>
            <p:cNvCxnSpPr/>
            <p:nvPr/>
          </p:nvCxnSpPr>
          <p:spPr>
            <a:xfrm>
              <a:off x="2459109" y="2931226"/>
              <a:ext cx="36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5D8219B-597B-4642-9467-F5C59EF795CA}"/>
                    </a:ext>
                  </a:extLst>
                </p:cNvPr>
                <p:cNvSpPr txBox="1"/>
                <p:nvPr/>
              </p:nvSpPr>
              <p:spPr>
                <a:xfrm>
                  <a:off x="593713" y="3043443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82BC87C7-6AAE-4A85-9F2F-84DDF44FE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13" y="3043443"/>
                  <a:ext cx="49077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4E76F7F-DA88-4D00-A01C-17FB03FE4AAD}"/>
                    </a:ext>
                  </a:extLst>
                </p:cNvPr>
                <p:cNvSpPr txBox="1"/>
                <p:nvPr/>
              </p:nvSpPr>
              <p:spPr>
                <a:xfrm>
                  <a:off x="593713" y="2621339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B75D30E-A2B1-467B-9217-0D911A5A4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13" y="2621339"/>
                  <a:ext cx="4907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18666F4-811E-42BF-941D-E861B1EBEB21}"/>
                    </a:ext>
                  </a:extLst>
                </p:cNvPr>
                <p:cNvSpPr txBox="1"/>
                <p:nvPr/>
              </p:nvSpPr>
              <p:spPr>
                <a:xfrm>
                  <a:off x="593713" y="2234793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C9AC03B-5D9C-412F-852C-82FC3C1E5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13" y="2234793"/>
                  <a:ext cx="49077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2AE7BDE2-FF69-4E3D-9C27-F9FE17EFFE81}"/>
                    </a:ext>
                  </a:extLst>
                </p:cNvPr>
                <p:cNvSpPr txBox="1"/>
                <p:nvPr/>
              </p:nvSpPr>
              <p:spPr>
                <a:xfrm>
                  <a:off x="593712" y="1842908"/>
                  <a:ext cx="490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17E5943E-8B67-4D6F-BA1C-DB4A7AA95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12" y="1842908"/>
                  <a:ext cx="4907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994463D3-7376-4698-9EF9-3FE7A0413977}"/>
                    </a:ext>
                  </a:extLst>
                </p:cNvPr>
                <p:cNvSpPr txBox="1"/>
                <p:nvPr/>
              </p:nvSpPr>
              <p:spPr>
                <a:xfrm>
                  <a:off x="2764534" y="2129043"/>
                  <a:ext cx="446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EBB7039-4901-4A2D-B59B-582DB7798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4534" y="2129043"/>
                  <a:ext cx="44646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4C71D84-70EB-4ED8-8099-3CAF29E83108}"/>
                    </a:ext>
                  </a:extLst>
                </p:cNvPr>
                <p:cNvSpPr txBox="1"/>
                <p:nvPr/>
              </p:nvSpPr>
              <p:spPr>
                <a:xfrm>
                  <a:off x="2764534" y="2746560"/>
                  <a:ext cx="446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964B8AB0-6D45-4C30-92FA-B8BC4CD1B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4534" y="2746560"/>
                  <a:ext cx="44646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E190390E-9F53-4D54-946A-16513E1C35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6256" y="980303"/>
            <a:ext cx="4041085" cy="508703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0FDDD3-D198-4F6C-B02D-DB3E908A8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2071" y="899999"/>
            <a:ext cx="3668794" cy="59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EE030CF-E95B-486B-B5D2-D66B03BA8765}"/>
                  </a:ext>
                </a:extLst>
              </p:cNvPr>
              <p:cNvSpPr/>
              <p:nvPr/>
            </p:nvSpPr>
            <p:spPr>
              <a:xfrm>
                <a:off x="5723342" y="5732802"/>
                <a:ext cx="2332690" cy="967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asez与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case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类似，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但可识别无关项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”</a:t>
                </a:r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”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EE030CF-E95B-486B-B5D2-D66B03BA8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342" y="5732802"/>
                <a:ext cx="2332690" cy="967829"/>
              </a:xfrm>
              <a:prstGeom prst="rect">
                <a:avLst/>
              </a:prstGeom>
              <a:blipFill>
                <a:blip r:embed="rId13"/>
                <a:stretch>
                  <a:fillRect l="-2872" r="-261" b="-10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01E1CD7-F0A8-4848-93DF-08810EBDE1C6}"/>
              </a:ext>
            </a:extLst>
          </p:cNvPr>
          <p:cNvSpPr/>
          <p:nvPr/>
        </p:nvSpPr>
        <p:spPr>
          <a:xfrm>
            <a:off x="9724771" y="3878999"/>
            <a:ext cx="1842725" cy="250648"/>
          </a:xfrm>
          <a:custGeom>
            <a:avLst/>
            <a:gdLst>
              <a:gd name="connsiteX0" fmla="*/ 0 w 1842725"/>
              <a:gd name="connsiteY0" fmla="*/ 41776 h 250648"/>
              <a:gd name="connsiteX1" fmla="*/ 41776 w 1842725"/>
              <a:gd name="connsiteY1" fmla="*/ 0 h 250648"/>
              <a:gd name="connsiteX2" fmla="*/ 610575 w 1842725"/>
              <a:gd name="connsiteY2" fmla="*/ 0 h 250648"/>
              <a:gd name="connsiteX3" fmla="*/ 1232150 w 1842725"/>
              <a:gd name="connsiteY3" fmla="*/ 0 h 250648"/>
              <a:gd name="connsiteX4" fmla="*/ 1800949 w 1842725"/>
              <a:gd name="connsiteY4" fmla="*/ 0 h 250648"/>
              <a:gd name="connsiteX5" fmla="*/ 1842725 w 1842725"/>
              <a:gd name="connsiteY5" fmla="*/ 41776 h 250648"/>
              <a:gd name="connsiteX6" fmla="*/ 1842725 w 1842725"/>
              <a:gd name="connsiteY6" fmla="*/ 208872 h 250648"/>
              <a:gd name="connsiteX7" fmla="*/ 1800949 w 1842725"/>
              <a:gd name="connsiteY7" fmla="*/ 250648 h 250648"/>
              <a:gd name="connsiteX8" fmla="*/ 1267333 w 1842725"/>
              <a:gd name="connsiteY8" fmla="*/ 250648 h 250648"/>
              <a:gd name="connsiteX9" fmla="*/ 645759 w 1842725"/>
              <a:gd name="connsiteY9" fmla="*/ 250648 h 250648"/>
              <a:gd name="connsiteX10" fmla="*/ 41776 w 1842725"/>
              <a:gd name="connsiteY10" fmla="*/ 250648 h 250648"/>
              <a:gd name="connsiteX11" fmla="*/ 0 w 1842725"/>
              <a:gd name="connsiteY11" fmla="*/ 208872 h 250648"/>
              <a:gd name="connsiteX12" fmla="*/ 0 w 1842725"/>
              <a:gd name="connsiteY12" fmla="*/ 41776 h 25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2725" h="250648" extrusionOk="0">
                <a:moveTo>
                  <a:pt x="0" y="41776"/>
                </a:moveTo>
                <a:cubicBezTo>
                  <a:pt x="2738" y="17960"/>
                  <a:pt x="15532" y="3151"/>
                  <a:pt x="41776" y="0"/>
                </a:cubicBezTo>
                <a:cubicBezTo>
                  <a:pt x="311635" y="-38360"/>
                  <a:pt x="339168" y="17519"/>
                  <a:pt x="610575" y="0"/>
                </a:cubicBezTo>
                <a:cubicBezTo>
                  <a:pt x="881982" y="-17519"/>
                  <a:pt x="1006088" y="11315"/>
                  <a:pt x="1232150" y="0"/>
                </a:cubicBezTo>
                <a:cubicBezTo>
                  <a:pt x="1458213" y="-11315"/>
                  <a:pt x="1635715" y="37727"/>
                  <a:pt x="1800949" y="0"/>
                </a:cubicBezTo>
                <a:cubicBezTo>
                  <a:pt x="1823309" y="-1449"/>
                  <a:pt x="1842546" y="15221"/>
                  <a:pt x="1842725" y="41776"/>
                </a:cubicBezTo>
                <a:cubicBezTo>
                  <a:pt x="1848962" y="88160"/>
                  <a:pt x="1832997" y="151131"/>
                  <a:pt x="1842725" y="208872"/>
                </a:cubicBezTo>
                <a:cubicBezTo>
                  <a:pt x="1842189" y="238682"/>
                  <a:pt x="1823355" y="250773"/>
                  <a:pt x="1800949" y="250648"/>
                </a:cubicBezTo>
                <a:cubicBezTo>
                  <a:pt x="1538056" y="291449"/>
                  <a:pt x="1457485" y="196060"/>
                  <a:pt x="1267333" y="250648"/>
                </a:cubicBezTo>
                <a:cubicBezTo>
                  <a:pt x="1077181" y="305236"/>
                  <a:pt x="809670" y="187323"/>
                  <a:pt x="645759" y="250648"/>
                </a:cubicBezTo>
                <a:cubicBezTo>
                  <a:pt x="481848" y="313973"/>
                  <a:pt x="322675" y="250286"/>
                  <a:pt x="41776" y="250648"/>
                </a:cubicBezTo>
                <a:cubicBezTo>
                  <a:pt x="18339" y="251125"/>
                  <a:pt x="-1525" y="229024"/>
                  <a:pt x="0" y="208872"/>
                </a:cubicBezTo>
                <a:cubicBezTo>
                  <a:pt x="-18136" y="173615"/>
                  <a:pt x="14694" y="93239"/>
                  <a:pt x="0" y="41776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9792851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多文档 26">
            <a:extLst>
              <a:ext uri="{FF2B5EF4-FFF2-40B4-BE49-F238E27FC236}">
                <a16:creationId xmlns:a16="http://schemas.microsoft.com/office/drawing/2014/main" id="{7C8DA6F5-C914-4DDB-9BC7-2F4AB3F9CF7B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Encoder</a:t>
            </a:r>
            <a:endParaRPr lang="zh-CN" altLang="en-US" sz="1600" b="1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0C4F548-13B3-466A-A597-55E7A8BEFF51}"/>
              </a:ext>
            </a:extLst>
          </p:cNvPr>
          <p:cNvSpPr/>
          <p:nvPr/>
        </p:nvSpPr>
        <p:spPr>
          <a:xfrm>
            <a:off x="5391033" y="3046130"/>
            <a:ext cx="931230" cy="302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6E48CDD4-A93C-426D-A79C-3B2B0DD7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9316" y="6518068"/>
            <a:ext cx="1201396" cy="365125"/>
          </a:xfrm>
        </p:spPr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48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505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23953-6EBD-4F13-BA22-1E3D9417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上板实测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401E5BEA-B596-4E0F-80FB-5261E67AD234}"/>
              </a:ext>
            </a:extLst>
          </p:cNvPr>
          <p:cNvSpPr txBox="1">
            <a:spLocks/>
          </p:cNvSpPr>
          <p:nvPr/>
        </p:nvSpPr>
        <p:spPr>
          <a:xfrm>
            <a:off x="9257244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B0DD1C-1630-43D2-AAE0-D0B4631239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8186" y="936208"/>
            <a:ext cx="3975108" cy="11686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EA29E6-52C1-4B2C-94AA-76F6AABA24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8180" y="2143448"/>
            <a:ext cx="3975109" cy="11571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FE9A0E-AFAB-410D-9E8E-992C9A8E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8185" y="3346121"/>
            <a:ext cx="3975109" cy="11395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66B28A-EA68-401F-B5CB-98C8F44E7E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8180" y="4529967"/>
            <a:ext cx="3975109" cy="11228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D11CB8-441D-4DFE-B800-2E46039883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8181" y="5697033"/>
            <a:ext cx="3975109" cy="1156073"/>
          </a:xfrm>
          <a:prstGeom prst="rect">
            <a:avLst/>
          </a:prstGeom>
        </p:spPr>
      </p:pic>
      <p:sp>
        <p:nvSpPr>
          <p:cNvPr id="14" name="圆角矩形 25">
            <a:extLst>
              <a:ext uri="{FF2B5EF4-FFF2-40B4-BE49-F238E27FC236}">
                <a16:creationId xmlns:a16="http://schemas.microsoft.com/office/drawing/2014/main" id="{4DD4AB9D-2520-4B84-A57F-83200C2DF1BB}"/>
              </a:ext>
            </a:extLst>
          </p:cNvPr>
          <p:cNvSpPr/>
          <p:nvPr/>
        </p:nvSpPr>
        <p:spPr>
          <a:xfrm>
            <a:off x="10841607" y="1752444"/>
            <a:ext cx="936434" cy="2904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30">
            <a:extLst>
              <a:ext uri="{FF2B5EF4-FFF2-40B4-BE49-F238E27FC236}">
                <a16:creationId xmlns:a16="http://schemas.microsoft.com/office/drawing/2014/main" id="{216943B9-730F-40CE-8B75-CC0097A32E62}"/>
              </a:ext>
            </a:extLst>
          </p:cNvPr>
          <p:cNvSpPr/>
          <p:nvPr/>
        </p:nvSpPr>
        <p:spPr>
          <a:xfrm>
            <a:off x="10774617" y="2943546"/>
            <a:ext cx="936434" cy="2904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31">
            <a:extLst>
              <a:ext uri="{FF2B5EF4-FFF2-40B4-BE49-F238E27FC236}">
                <a16:creationId xmlns:a16="http://schemas.microsoft.com/office/drawing/2014/main" id="{FAAE125B-1C5E-4C7E-B545-7BF617F7D73E}"/>
              </a:ext>
            </a:extLst>
          </p:cNvPr>
          <p:cNvSpPr/>
          <p:nvPr/>
        </p:nvSpPr>
        <p:spPr>
          <a:xfrm>
            <a:off x="10841607" y="4134002"/>
            <a:ext cx="936434" cy="2904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32">
            <a:extLst>
              <a:ext uri="{FF2B5EF4-FFF2-40B4-BE49-F238E27FC236}">
                <a16:creationId xmlns:a16="http://schemas.microsoft.com/office/drawing/2014/main" id="{EBE7F9FC-450B-4029-A184-BA0DE8C1ED82}"/>
              </a:ext>
            </a:extLst>
          </p:cNvPr>
          <p:cNvSpPr/>
          <p:nvPr/>
        </p:nvSpPr>
        <p:spPr>
          <a:xfrm>
            <a:off x="10841607" y="5323289"/>
            <a:ext cx="936434" cy="2904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33">
            <a:extLst>
              <a:ext uri="{FF2B5EF4-FFF2-40B4-BE49-F238E27FC236}">
                <a16:creationId xmlns:a16="http://schemas.microsoft.com/office/drawing/2014/main" id="{1BB0150D-C3AB-49C6-AAFE-7D3AF2C3A5D3}"/>
              </a:ext>
            </a:extLst>
          </p:cNvPr>
          <p:cNvSpPr/>
          <p:nvPr/>
        </p:nvSpPr>
        <p:spPr>
          <a:xfrm>
            <a:off x="10841607" y="6475316"/>
            <a:ext cx="936434" cy="2904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563C059-2397-4C5F-B473-8115C809F0C4}"/>
              </a:ext>
            </a:extLst>
          </p:cNvPr>
          <p:cNvCxnSpPr/>
          <p:nvPr/>
        </p:nvCxnSpPr>
        <p:spPr>
          <a:xfrm>
            <a:off x="7070787" y="1476260"/>
            <a:ext cx="3703830" cy="429658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C8E1642-3373-43C7-A78B-AD9940E74E5B}"/>
              </a:ext>
            </a:extLst>
          </p:cNvPr>
          <p:cNvCxnSpPr/>
          <p:nvPr/>
        </p:nvCxnSpPr>
        <p:spPr>
          <a:xfrm>
            <a:off x="7048667" y="1914032"/>
            <a:ext cx="3792940" cy="1061870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BC86EB1-65A5-4CEB-822E-950C2B756FB7}"/>
              </a:ext>
            </a:extLst>
          </p:cNvPr>
          <p:cNvCxnSpPr/>
          <p:nvPr/>
        </p:nvCxnSpPr>
        <p:spPr>
          <a:xfrm>
            <a:off x="7070787" y="2263953"/>
            <a:ext cx="3770820" cy="1881066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C808612-1926-4CD6-8CA0-3DE24B020BCF}"/>
              </a:ext>
            </a:extLst>
          </p:cNvPr>
          <p:cNvCxnSpPr/>
          <p:nvPr/>
        </p:nvCxnSpPr>
        <p:spPr>
          <a:xfrm>
            <a:off x="7072528" y="2626773"/>
            <a:ext cx="3769079" cy="2729563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E79C9AE-A4DC-45F7-85DC-7310D748A881}"/>
              </a:ext>
            </a:extLst>
          </p:cNvPr>
          <p:cNvCxnSpPr/>
          <p:nvPr/>
        </p:nvCxnSpPr>
        <p:spPr>
          <a:xfrm>
            <a:off x="7070787" y="3020157"/>
            <a:ext cx="3770820" cy="3455159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958EB13B-DF4F-4002-A8BC-E9C24570E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56" y="2722047"/>
            <a:ext cx="5984244" cy="4049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5D36A004-65C6-484F-B09B-56378BCFBC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6286" y="931138"/>
              <a:ext cx="3701839" cy="221996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202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2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406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81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1198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valid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5D36A004-65C6-484F-B09B-56378BCFBC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6351964"/>
                  </p:ext>
                </p:extLst>
              </p:nvPr>
            </p:nvGraphicFramePr>
            <p:xfrm>
              <a:off x="3456286" y="931138"/>
              <a:ext cx="3701839" cy="221996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202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02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2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406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819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8333" r="-609302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176" t="-8333" r="-516471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98837" t="-8333" r="-410465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302353" t="-8333" r="-315294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450000" t="-8333" r="-252632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72603" t="-8333" r="-163014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valid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b="0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b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FDB90D99-FB4C-444D-A181-3B522C251F2F}"/>
              </a:ext>
            </a:extLst>
          </p:cNvPr>
          <p:cNvSpPr txBox="1"/>
          <p:nvPr/>
        </p:nvSpPr>
        <p:spPr>
          <a:xfrm>
            <a:off x="790984" y="20023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顶层文件</a:t>
            </a:r>
            <a:endParaRPr lang="zh-CN" altLang="en-US" b="1" dirty="0"/>
          </a:p>
        </p:txBody>
      </p:sp>
      <p:sp>
        <p:nvSpPr>
          <p:cNvPr id="24" name="流程图: 多文档 23">
            <a:extLst>
              <a:ext uri="{FF2B5EF4-FFF2-40B4-BE49-F238E27FC236}">
                <a16:creationId xmlns:a16="http://schemas.microsoft.com/office/drawing/2014/main" id="{9CDFCC1C-7434-48C3-9CF6-1D0C7446805B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Encoder</a:t>
            </a:r>
            <a:endParaRPr lang="zh-CN" altLang="en-US" sz="16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0B73B7-A69E-4823-B5B5-E735FDDA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49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8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波形 2">
            <a:extLst>
              <a:ext uri="{FF2B5EF4-FFF2-40B4-BE49-F238E27FC236}">
                <a16:creationId xmlns:a16="http://schemas.microsoft.com/office/drawing/2014/main" id="{9E202007-9B44-490B-A9C2-16557F9D1CAF}"/>
              </a:ext>
            </a:extLst>
          </p:cNvPr>
          <p:cNvSpPr/>
          <p:nvPr/>
        </p:nvSpPr>
        <p:spPr>
          <a:xfrm>
            <a:off x="8280088" y="1004510"/>
            <a:ext cx="3416378" cy="900000"/>
          </a:xfrm>
          <a:prstGeom prst="wav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</a:rPr>
              <a:t>方案</a:t>
            </a:r>
            <a:r>
              <a:rPr lang="en-US" altLang="zh-CN" sz="2800" b="1" dirty="0">
                <a:solidFill>
                  <a:schemeClr val="tx1"/>
                </a:solidFill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</a:rPr>
              <a:t>：逻辑方程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9892D56-AB90-45A2-B71C-D935544A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190" y="2283489"/>
            <a:ext cx="4133850" cy="27622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C7BAEC-7683-4682-932B-19899060A34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二选一 </a:t>
            </a:r>
            <a:r>
              <a:rPr lang="zh-CN" altLang="en-US" dirty="0"/>
              <a:t>复用器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CED8ED3-5851-4A79-B323-59CCDA355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111764"/>
              </p:ext>
            </p:extLst>
          </p:nvPr>
        </p:nvGraphicFramePr>
        <p:xfrm>
          <a:off x="4691936" y="1181974"/>
          <a:ext cx="2286748" cy="354459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71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9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4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FBBA297-A386-42E3-98CD-F10D1DE40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09740"/>
              </p:ext>
            </p:extLst>
          </p:nvPr>
        </p:nvGraphicFramePr>
        <p:xfrm>
          <a:off x="934103" y="4380810"/>
          <a:ext cx="2420464" cy="11624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5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23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3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0BBBA24-2494-44B9-BE0D-2F6C1363A8FE}"/>
              </a:ext>
            </a:extLst>
          </p:cNvPr>
          <p:cNvCxnSpPr/>
          <p:nvPr/>
        </p:nvCxnSpPr>
        <p:spPr>
          <a:xfrm flipH="1" flipV="1">
            <a:off x="579498" y="4107748"/>
            <a:ext cx="354605" cy="273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8B8966-9677-445D-BD7D-C0F6F3623201}"/>
                  </a:ext>
                </a:extLst>
              </p:cNvPr>
              <p:cNvSpPr txBox="1"/>
              <p:nvPr/>
            </p:nvSpPr>
            <p:spPr>
              <a:xfrm>
                <a:off x="408349" y="4080374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8B8966-9677-445D-BD7D-C0F6F3623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49" y="4080374"/>
                <a:ext cx="37061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C67CDE-96FC-4962-A933-845657736FB2}"/>
                  </a:ext>
                </a:extLst>
              </p:cNvPr>
              <p:cNvSpPr txBox="1"/>
              <p:nvPr/>
            </p:nvSpPr>
            <p:spPr>
              <a:xfrm>
                <a:off x="564650" y="3889313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𝒂𝒃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C67CDE-96FC-4962-A933-84565773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50" y="3889313"/>
                <a:ext cx="5565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B50B67B-D96E-465B-BC36-539617249D25}"/>
              </a:ext>
            </a:extLst>
          </p:cNvPr>
          <p:cNvSpPr txBox="1"/>
          <p:nvPr/>
        </p:nvSpPr>
        <p:spPr>
          <a:xfrm>
            <a:off x="1009898" y="4019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858AC7-3116-491D-9452-2397DFD5974D}"/>
              </a:ext>
            </a:extLst>
          </p:cNvPr>
          <p:cNvSpPr txBox="1"/>
          <p:nvPr/>
        </p:nvSpPr>
        <p:spPr>
          <a:xfrm>
            <a:off x="1637503" y="4019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EA122A-A26A-4D02-854F-4796AABB5E78}"/>
              </a:ext>
            </a:extLst>
          </p:cNvPr>
          <p:cNvSpPr txBox="1"/>
          <p:nvPr/>
        </p:nvSpPr>
        <p:spPr>
          <a:xfrm>
            <a:off x="2265108" y="4019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B9935B-7F94-4155-BBF0-A7274B5FCFE3}"/>
              </a:ext>
            </a:extLst>
          </p:cNvPr>
          <p:cNvSpPr txBox="1"/>
          <p:nvPr/>
        </p:nvSpPr>
        <p:spPr>
          <a:xfrm>
            <a:off x="2809837" y="4019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CC09B6-58E2-4AE5-A70A-51FDCFDA3BD6}"/>
              </a:ext>
            </a:extLst>
          </p:cNvPr>
          <p:cNvSpPr txBox="1"/>
          <p:nvPr/>
        </p:nvSpPr>
        <p:spPr>
          <a:xfrm>
            <a:off x="499311" y="45189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531D47-130C-4274-BEC8-F7D8A9F3B112}"/>
              </a:ext>
            </a:extLst>
          </p:cNvPr>
          <p:cNvSpPr txBox="1"/>
          <p:nvPr/>
        </p:nvSpPr>
        <p:spPr>
          <a:xfrm>
            <a:off x="504382" y="5120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52BDE20A-A68E-4126-BA5F-E50B136C8A45}"/>
              </a:ext>
            </a:extLst>
          </p:cNvPr>
          <p:cNvSpPr/>
          <p:nvPr/>
        </p:nvSpPr>
        <p:spPr>
          <a:xfrm>
            <a:off x="2265108" y="4480484"/>
            <a:ext cx="963433" cy="398445"/>
          </a:xfrm>
          <a:prstGeom prst="flowChartAlternateProcess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4D57BBB8-A038-4F14-833B-0DF2D522AA0A}"/>
              </a:ext>
            </a:extLst>
          </p:cNvPr>
          <p:cNvSpPr/>
          <p:nvPr/>
        </p:nvSpPr>
        <p:spPr>
          <a:xfrm>
            <a:off x="1637503" y="5047776"/>
            <a:ext cx="963433" cy="398445"/>
          </a:xfrm>
          <a:prstGeom prst="flowChartAlternateProcess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A92E057-A1AC-465F-B4D7-B15576FFC2CA}"/>
                  </a:ext>
                </a:extLst>
              </p:cNvPr>
              <p:cNvSpPr txBox="1"/>
              <p:nvPr/>
            </p:nvSpPr>
            <p:spPr>
              <a:xfrm>
                <a:off x="1090200" y="5776694"/>
                <a:ext cx="21082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A92E057-A1AC-465F-B4D7-B15576FFC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00" y="5776694"/>
                <a:ext cx="210826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108743B-C4D9-4CAE-90AF-0A56043AFB72}"/>
                  </a:ext>
                </a:extLst>
              </p:cNvPr>
              <p:cNvSpPr/>
              <p:nvPr/>
            </p:nvSpPr>
            <p:spPr>
              <a:xfrm>
                <a:off x="4314464" y="5041367"/>
                <a:ext cx="3609258" cy="1638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𝑠𝑎𝑏</m:t>
                      </m:r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𝑠𝑏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2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acc>
                      <m:r>
                        <a:rPr lang="en-US" altLang="zh-CN" sz="2200" b="1" i="1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200" b="1" i="1"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US" altLang="zh-CN" sz="2200" b="1" dirty="0"/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108743B-C4D9-4CAE-90AF-0A56043AF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464" y="5041367"/>
                <a:ext cx="3609258" cy="16383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615BFC2C-8D23-40CB-AEF5-C3A35A6E7F6F}"/>
              </a:ext>
            </a:extLst>
          </p:cNvPr>
          <p:cNvGrpSpPr/>
          <p:nvPr/>
        </p:nvGrpSpPr>
        <p:grpSpPr>
          <a:xfrm>
            <a:off x="434003" y="1412653"/>
            <a:ext cx="2820620" cy="1947169"/>
            <a:chOff x="3282931" y="3696665"/>
            <a:chExt cx="2820620" cy="1947169"/>
          </a:xfrm>
        </p:grpSpPr>
        <p:sp>
          <p:nvSpPr>
            <p:cNvPr id="23" name="梯形 22">
              <a:extLst>
                <a:ext uri="{FF2B5EF4-FFF2-40B4-BE49-F238E27FC236}">
                  <a16:creationId xmlns:a16="http://schemas.microsoft.com/office/drawing/2014/main" id="{3AC1FF29-23C9-41F8-871F-B9EC59554023}"/>
                </a:ext>
              </a:extLst>
            </p:cNvPr>
            <p:cNvSpPr/>
            <p:nvPr/>
          </p:nvSpPr>
          <p:spPr>
            <a:xfrm rot="5400000">
              <a:off x="4148952" y="3778187"/>
              <a:ext cx="1046603" cy="883560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08E010F-9814-4BCE-B87F-561B4A231D30}"/>
                </a:ext>
              </a:extLst>
            </p:cNvPr>
            <p:cNvCxnSpPr/>
            <p:nvPr/>
          </p:nvCxnSpPr>
          <p:spPr>
            <a:xfrm>
              <a:off x="3690476" y="3966578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87156E0-1C41-428A-A5D2-93EC29374053}"/>
                </a:ext>
              </a:extLst>
            </p:cNvPr>
            <p:cNvCxnSpPr/>
            <p:nvPr/>
          </p:nvCxnSpPr>
          <p:spPr>
            <a:xfrm>
              <a:off x="3690476" y="4493552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487A50C-3BDE-4F09-96AB-B191D8D12B3C}"/>
                </a:ext>
              </a:extLst>
            </p:cNvPr>
            <p:cNvCxnSpPr/>
            <p:nvPr/>
          </p:nvCxnSpPr>
          <p:spPr>
            <a:xfrm rot="16200000">
              <a:off x="4428331" y="4912169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8F0E382-99B3-43A2-BC20-081B9457CF51}"/>
                </a:ext>
              </a:extLst>
            </p:cNvPr>
            <p:cNvCxnSpPr/>
            <p:nvPr/>
          </p:nvCxnSpPr>
          <p:spPr>
            <a:xfrm>
              <a:off x="5125611" y="4230984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67E9AB8-FD4F-4F4E-9CE2-70CFC00CD424}"/>
                    </a:ext>
                  </a:extLst>
                </p:cNvPr>
                <p:cNvSpPr txBox="1"/>
                <p:nvPr/>
              </p:nvSpPr>
              <p:spPr>
                <a:xfrm>
                  <a:off x="3282931" y="4262719"/>
                  <a:ext cx="4411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392435AF-6DC0-4D7B-8DD4-AEAF72A3E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931" y="4262719"/>
                  <a:ext cx="441146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4690734E-8FED-4A25-B3BC-907796F02FD1}"/>
                    </a:ext>
                  </a:extLst>
                </p:cNvPr>
                <p:cNvSpPr txBox="1"/>
                <p:nvPr/>
              </p:nvSpPr>
              <p:spPr>
                <a:xfrm>
                  <a:off x="3282931" y="3735745"/>
                  <a:ext cx="4443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3ACD89B3-6315-4D6D-88E8-33E93BBBE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931" y="3735745"/>
                  <a:ext cx="444352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594E497-19A9-47A2-8199-252CEB0CFF86}"/>
                    </a:ext>
                  </a:extLst>
                </p:cNvPr>
                <p:cNvSpPr txBox="1"/>
                <p:nvPr/>
              </p:nvSpPr>
              <p:spPr>
                <a:xfrm>
                  <a:off x="4494589" y="5182169"/>
                  <a:ext cx="4074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594E497-19A9-47A2-8199-252CEB0CF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589" y="5182169"/>
                  <a:ext cx="407484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D173432-6887-422D-AC58-C291FC2BA523}"/>
                    </a:ext>
                  </a:extLst>
                </p:cNvPr>
                <p:cNvSpPr txBox="1"/>
                <p:nvPr/>
              </p:nvSpPr>
              <p:spPr>
                <a:xfrm>
                  <a:off x="5665611" y="3966577"/>
                  <a:ext cx="4379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D173432-6887-422D-AC58-C291FC2BA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611" y="3966577"/>
                  <a:ext cx="43794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D6F8DBB-3963-4913-A1DD-CB4B34B69DBF}"/>
                </a:ext>
              </a:extLst>
            </p:cNvPr>
            <p:cNvSpPr/>
            <p:nvPr/>
          </p:nvSpPr>
          <p:spPr>
            <a:xfrm>
              <a:off x="4300001" y="4054373"/>
              <a:ext cx="7354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MUX</a:t>
              </a:r>
              <a:endParaRPr lang="zh-CN" altLang="en-US" dirty="0"/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6730F0F1-1BEB-49AA-979F-79709D10F348}"/>
              </a:ext>
            </a:extLst>
          </p:cNvPr>
          <p:cNvSpPr/>
          <p:nvPr/>
        </p:nvSpPr>
        <p:spPr>
          <a:xfrm>
            <a:off x="9664903" y="4173869"/>
            <a:ext cx="2318596" cy="64496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多文档 39">
            <a:extLst>
              <a:ext uri="{FF2B5EF4-FFF2-40B4-BE49-F238E27FC236}">
                <a16:creationId xmlns:a16="http://schemas.microsoft.com/office/drawing/2014/main" id="{DC1945AA-CB5F-40B8-B079-69077D80B7B7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MUX2_1</a:t>
            </a:r>
            <a:endParaRPr lang="zh-CN" altLang="en-US" sz="16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90B10-8663-43DF-93C4-17334450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917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6FF0D-1EF1-4116-9BD8-FE22E1D93D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4000" spc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4000" spc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4000" spc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4000" spc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带有</a:t>
            </a:r>
            <a:r>
              <a:rPr lang="zh-CN" altLang="en-US" sz="40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</a:t>
            </a:r>
            <a:r>
              <a:rPr lang="zh-CN" altLang="en-US" sz="4000" spc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4000" spc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多输出</a:t>
            </a:r>
            <a:r>
              <a:rPr lang="zh-CN" altLang="en-US" sz="4000" spc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ADAEE0-B993-43A5-A043-906DAB674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01" y="1336178"/>
            <a:ext cx="4596039" cy="49526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6D3DEC-725C-4C9B-84E1-0B7C78711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52" y="3429000"/>
            <a:ext cx="3122904" cy="302507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D600CB-09F4-46D4-9C46-910438959455}"/>
              </a:ext>
            </a:extLst>
          </p:cNvPr>
          <p:cNvGrpSpPr/>
          <p:nvPr/>
        </p:nvGrpSpPr>
        <p:grpSpPr>
          <a:xfrm>
            <a:off x="9344964" y="1072831"/>
            <a:ext cx="2250552" cy="2148113"/>
            <a:chOff x="571749" y="4120977"/>
            <a:chExt cx="2250552" cy="2148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8229D3E-FEB7-46DD-A608-6D71758553E8}"/>
                    </a:ext>
                  </a:extLst>
                </p:cNvPr>
                <p:cNvSpPr txBox="1"/>
                <p:nvPr/>
              </p:nvSpPr>
              <p:spPr>
                <a:xfrm>
                  <a:off x="571749" y="4120977"/>
                  <a:ext cx="11013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8229D3E-FEB7-46DD-A608-6D717585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49" y="4120977"/>
                  <a:ext cx="110139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525" r="-1105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A297B49-86FD-4DB1-BF33-14085C869A18}"/>
                    </a:ext>
                  </a:extLst>
                </p:cNvPr>
                <p:cNvSpPr txBox="1"/>
                <p:nvPr/>
              </p:nvSpPr>
              <p:spPr>
                <a:xfrm>
                  <a:off x="571749" y="4713135"/>
                  <a:ext cx="1439561" cy="370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A297B49-86FD-4DB1-BF33-14085C869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49" y="4713135"/>
                  <a:ext cx="1439561" cy="370101"/>
                </a:xfrm>
                <a:prstGeom prst="rect">
                  <a:avLst/>
                </a:prstGeom>
                <a:blipFill>
                  <a:blip r:embed="rId5"/>
                  <a:stretch>
                    <a:fillRect l="-4237" r="-84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CB62882-3B64-4F4A-8AEE-16FBB9C73BBD}"/>
                    </a:ext>
                  </a:extLst>
                </p:cNvPr>
                <p:cNvSpPr txBox="1"/>
                <p:nvPr/>
              </p:nvSpPr>
              <p:spPr>
                <a:xfrm>
                  <a:off x="571749" y="5306062"/>
                  <a:ext cx="1830821" cy="370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CB62882-3B64-4F4A-8AEE-16FBB9C73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49" y="5306062"/>
                  <a:ext cx="1830821" cy="370101"/>
                </a:xfrm>
                <a:prstGeom prst="rect">
                  <a:avLst/>
                </a:prstGeom>
                <a:blipFill>
                  <a:blip r:embed="rId6"/>
                  <a:stretch>
                    <a:fillRect l="-3333" r="-66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D3E0CD6-C7FE-46DE-AC7A-36A3F35A1A65}"/>
                    </a:ext>
                  </a:extLst>
                </p:cNvPr>
                <p:cNvSpPr txBox="1"/>
                <p:nvPr/>
              </p:nvSpPr>
              <p:spPr>
                <a:xfrm>
                  <a:off x="571749" y="5898989"/>
                  <a:ext cx="2250552" cy="370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D3E0CD6-C7FE-46DE-AC7A-36A3F35A1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749" y="5898989"/>
                  <a:ext cx="2250552" cy="370101"/>
                </a:xfrm>
                <a:prstGeom prst="rect">
                  <a:avLst/>
                </a:prstGeom>
                <a:blipFill>
                  <a:blip r:embed="rId7"/>
                  <a:stretch>
                    <a:fillRect l="-2439" r="-271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0C32BAD-7430-4361-B825-BB5BA00C9F4C}"/>
              </a:ext>
            </a:extLst>
          </p:cNvPr>
          <p:cNvGrpSpPr/>
          <p:nvPr/>
        </p:nvGrpSpPr>
        <p:grpSpPr>
          <a:xfrm>
            <a:off x="125285" y="1253605"/>
            <a:ext cx="3943700" cy="2030284"/>
            <a:chOff x="7994156" y="4558712"/>
            <a:chExt cx="3929246" cy="173914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81C55933-7C5C-4A62-9CA0-A9A66A26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156" y="4558712"/>
              <a:ext cx="3929246" cy="171037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8D586F2-BB81-42E1-AAF3-8ED7E0E5A8A7}"/>
                </a:ext>
              </a:extLst>
            </p:cNvPr>
            <p:cNvSpPr txBox="1"/>
            <p:nvPr/>
          </p:nvSpPr>
          <p:spPr>
            <a:xfrm>
              <a:off x="9069502" y="5676163"/>
              <a:ext cx="2984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9D4B990-AA7C-40AB-8D76-4EEE7E9E05F9}"/>
                </a:ext>
              </a:extLst>
            </p:cNvPr>
            <p:cNvSpPr txBox="1"/>
            <p:nvPr/>
          </p:nvSpPr>
          <p:spPr>
            <a:xfrm>
              <a:off x="9546295" y="5696862"/>
              <a:ext cx="2984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D7CF9D4-A827-42F4-93AB-AC63E5FC05DA}"/>
                </a:ext>
              </a:extLst>
            </p:cNvPr>
            <p:cNvSpPr txBox="1"/>
            <p:nvPr/>
          </p:nvSpPr>
          <p:spPr>
            <a:xfrm>
              <a:off x="9546295" y="5959300"/>
              <a:ext cx="2984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B633FA2-2127-46A8-BB6D-147D6D965063}"/>
                </a:ext>
              </a:extLst>
            </p:cNvPr>
            <p:cNvSpPr txBox="1"/>
            <p:nvPr/>
          </p:nvSpPr>
          <p:spPr>
            <a:xfrm>
              <a:off x="9069502" y="5959300"/>
              <a:ext cx="2984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D9A5F57-87F4-40AC-8409-F406F4347F89}"/>
                </a:ext>
              </a:extLst>
            </p:cNvPr>
            <p:cNvSpPr txBox="1"/>
            <p:nvPr/>
          </p:nvSpPr>
          <p:spPr>
            <a:xfrm>
              <a:off x="8567411" y="5959300"/>
              <a:ext cx="2984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AAB2BC4-AB7B-4C20-A6FF-0068F6D4955D}"/>
                </a:ext>
              </a:extLst>
            </p:cNvPr>
            <p:cNvSpPr txBox="1"/>
            <p:nvPr/>
          </p:nvSpPr>
          <p:spPr>
            <a:xfrm>
              <a:off x="9546295" y="5452787"/>
              <a:ext cx="2984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A8176C8-0808-483C-9AEA-D24399294A73}"/>
              </a:ext>
            </a:extLst>
          </p:cNvPr>
          <p:cNvGrpSpPr/>
          <p:nvPr/>
        </p:nvGrpSpPr>
        <p:grpSpPr>
          <a:xfrm>
            <a:off x="598003" y="3736331"/>
            <a:ext cx="2998263" cy="2539573"/>
            <a:chOff x="359467" y="2463080"/>
            <a:chExt cx="2998263" cy="2539573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AA2A50E-8E8A-463A-A998-021AE0F8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467" y="2463080"/>
              <a:ext cx="2998263" cy="2539573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35D3202-CDE6-4F34-8D37-CAF69675AAEB}"/>
                </a:ext>
              </a:extLst>
            </p:cNvPr>
            <p:cNvSpPr txBox="1"/>
            <p:nvPr/>
          </p:nvSpPr>
          <p:spPr>
            <a:xfrm>
              <a:off x="1495360" y="258732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spc="600">
                  <a:solidFill>
                    <a:schemeClr val="bg1">
                      <a:lumMod val="50000"/>
                    </a:schemeClr>
                  </a:solidFill>
                </a:rPr>
                <a:t>院长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B0ADB16-5346-48B0-A5BB-0D39C51B0232}"/>
                </a:ext>
              </a:extLst>
            </p:cNvPr>
            <p:cNvSpPr txBox="1"/>
            <p:nvPr/>
          </p:nvSpPr>
          <p:spPr>
            <a:xfrm>
              <a:off x="1456888" y="307213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bg1">
                      <a:lumMod val="50000"/>
                    </a:schemeClr>
                  </a:solidFill>
                </a:rPr>
                <a:t>系主任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DC05A78-1F09-4023-8EC2-505F82C73164}"/>
                </a:ext>
              </a:extLst>
            </p:cNvPr>
            <p:cNvSpPr txBox="1"/>
            <p:nvPr/>
          </p:nvSpPr>
          <p:spPr>
            <a:xfrm>
              <a:off x="1456888" y="40417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bg1">
                      <a:lumMod val="50000"/>
                    </a:schemeClr>
                  </a:solidFill>
                </a:rPr>
                <a:t>寝室长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0F674D0-794C-4791-916D-49C552119A25}"/>
                </a:ext>
              </a:extLst>
            </p:cNvPr>
            <p:cNvSpPr txBox="1"/>
            <p:nvPr/>
          </p:nvSpPr>
          <p:spPr>
            <a:xfrm>
              <a:off x="1495360" y="355695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spc="600">
                  <a:solidFill>
                    <a:schemeClr val="bg1">
                      <a:lumMod val="50000"/>
                    </a:schemeClr>
                  </a:solidFill>
                </a:rPr>
                <a:t>助教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6A1F7D-5E11-414D-A257-7A76C56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50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889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547E8-B56C-436E-AF4C-F4E2CC2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8-3 </a:t>
            </a:r>
            <a:r>
              <a:rPr lang="zh-CN" altLang="en-US" sz="4000" dirty="0"/>
              <a:t>普通编码器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38EEB42-DEA2-4866-89F8-71060157AD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58556" y="1100848"/>
              <a:ext cx="8874888" cy="446969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06808">
                      <a:extLst>
                        <a:ext uri="{9D8B030D-6E8A-4147-A177-3AD203B41FA5}">
                          <a16:colId xmlns:a16="http://schemas.microsoft.com/office/drawing/2014/main" val="3633030946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669542339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342567045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2959074235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397571964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2178128265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1636755767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868711873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3140995608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4268186423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2740852398"/>
                        </a:ext>
                      </a:extLst>
                    </a:gridCol>
                  </a:tblGrid>
                  <a:tr h="5266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1281055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83483682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8082244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7949442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2926701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5568686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3288117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8074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9018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38EEB42-DEA2-4866-89F8-71060157AD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507982"/>
                  </p:ext>
                </p:extLst>
              </p:nvPr>
            </p:nvGraphicFramePr>
            <p:xfrm>
              <a:off x="1658556" y="1100848"/>
              <a:ext cx="8874888" cy="446969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06808">
                      <a:extLst>
                        <a:ext uri="{9D8B030D-6E8A-4147-A177-3AD203B41FA5}">
                          <a16:colId xmlns:a16="http://schemas.microsoft.com/office/drawing/2014/main" val="3633030946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669542339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342567045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2959074235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397571964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2178128265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1636755767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868711873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3140995608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4268186423"/>
                        </a:ext>
                      </a:extLst>
                    </a:gridCol>
                    <a:gridCol w="806808">
                      <a:extLst>
                        <a:ext uri="{9D8B030D-6E8A-4147-A177-3AD203B41FA5}">
                          <a16:colId xmlns:a16="http://schemas.microsoft.com/office/drawing/2014/main" val="2740852398"/>
                        </a:ext>
                      </a:extLst>
                    </a:gridCol>
                  </a:tblGrid>
                  <a:tr h="52664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163" r="-1003788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248" t="-1163" r="-896241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758" t="-1163" r="-803030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758" t="-1163" r="-703030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7744" t="-1163" r="-597744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515" t="-1163" r="-502273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6992" t="-1163" r="-398496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702273" t="-1163" r="-301515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02273" t="-1163" r="-201515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95489" t="-1163" r="-100000" b="-7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30" t="-1163" r="-758" b="-75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1281055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83483682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8082244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7949442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2926701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5568686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3288117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8074"/>
                      </a:ext>
                    </a:extLst>
                  </a:tr>
                  <a:tr h="49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90188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7A60764-EB13-40AA-83BD-9E4A8B40C183}"/>
              </a:ext>
            </a:extLst>
          </p:cNvPr>
          <p:cNvSpPr txBox="1"/>
          <p:nvPr/>
        </p:nvSpPr>
        <p:spPr>
          <a:xfrm>
            <a:off x="2422553" y="5644806"/>
            <a:ext cx="7559647" cy="101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任何时候，只有一个输入是激活的。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如果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个输入同时激活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会产生一个没有定义的组合</a:t>
            </a:r>
            <a:r>
              <a:rPr lang="zh-CN" altLang="en-US" sz="2400" dirty="0"/>
              <a:t>。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F3B6531-79BD-4390-934D-E6B3BB030C81}"/>
              </a:ext>
            </a:extLst>
          </p:cNvPr>
          <p:cNvSpPr txBox="1"/>
          <p:nvPr/>
        </p:nvSpPr>
        <p:spPr>
          <a:xfrm>
            <a:off x="10652058" y="1510226"/>
            <a:ext cx="327334" cy="4215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4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</a:p>
          <a:p>
            <a:pPr>
              <a:lnSpc>
                <a:spcPct val="164000"/>
              </a:lnSpc>
            </a:pPr>
            <a:r>
              <a:rPr lang="en-US" altLang="zh-CN" sz="2000" b="1">
                <a:solidFill>
                  <a:srgbClr val="FF0000"/>
                </a:solidFill>
              </a:rPr>
              <a:t>1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lnSpc>
                <a:spcPct val="164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</a:p>
          <a:p>
            <a:pPr>
              <a:lnSpc>
                <a:spcPct val="164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</a:p>
          <a:p>
            <a:pPr>
              <a:lnSpc>
                <a:spcPct val="164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</a:p>
          <a:p>
            <a:pPr>
              <a:lnSpc>
                <a:spcPct val="164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</a:p>
          <a:p>
            <a:pPr>
              <a:lnSpc>
                <a:spcPct val="164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6</a:t>
            </a:r>
          </a:p>
          <a:p>
            <a:pPr>
              <a:lnSpc>
                <a:spcPct val="164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7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B9A31F-71E1-42BF-AF38-C5208A09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51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343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3176F1A6-2714-4E10-9A57-37ABD38F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956" y="1456271"/>
            <a:ext cx="6865408" cy="40750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DEEBF7"/>
          </a:solidFill>
        </p:spPr>
        <p:txBody>
          <a:bodyPr>
            <a:normAutofit/>
          </a:bodyPr>
          <a:lstStyle/>
          <a:p>
            <a:r>
              <a:rPr lang="en-US" altLang="zh-CN" b="1" dirty="0"/>
              <a:t>74LS148</a:t>
            </a:r>
            <a:r>
              <a:rPr lang="zh-CN" altLang="en-US" dirty="0"/>
              <a:t>（</a:t>
            </a:r>
            <a:r>
              <a:rPr lang="en-US" altLang="zh-CN" dirty="0"/>
              <a:t>8-3</a:t>
            </a:r>
            <a:r>
              <a:rPr lang="zh-CN" altLang="en-US" dirty="0"/>
              <a:t>优先编码器）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46111" y="556086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十进制数字信号输入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09892" y="5530085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工作</a:t>
            </a:r>
            <a:endParaRPr lang="en-US" altLang="zh-CN" sz="1400" b="1" dirty="0"/>
          </a:p>
          <a:p>
            <a:r>
              <a:rPr lang="zh-CN" altLang="en-US" sz="1400" b="1" dirty="0"/>
              <a:t>状态</a:t>
            </a:r>
            <a:endParaRPr lang="en-US" altLang="zh-CN" sz="1400" b="1" dirty="0"/>
          </a:p>
          <a:p>
            <a:r>
              <a:rPr lang="zh-CN" altLang="en-US" sz="1400" b="1" dirty="0"/>
              <a:t>标志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92197" y="5530085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Enable</a:t>
            </a:r>
          </a:p>
          <a:p>
            <a:r>
              <a:rPr lang="en-US" altLang="zh-CN" sz="1200" b="1" dirty="0"/>
              <a:t>Output</a:t>
            </a:r>
            <a:endParaRPr lang="zh-CN" altLang="en-US" sz="1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003956" y="5530085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Enable</a:t>
            </a:r>
          </a:p>
          <a:p>
            <a:r>
              <a:rPr lang="en-US" altLang="zh-CN" sz="1200" b="1" dirty="0"/>
              <a:t>Input</a:t>
            </a:r>
            <a:endParaRPr lang="zh-CN" altLang="en-US" sz="12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9185053" y="552794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二进制数</a:t>
            </a:r>
            <a:endParaRPr lang="en-US" altLang="zh-CN" dirty="0"/>
          </a:p>
          <a:p>
            <a:r>
              <a:rPr lang="zh-CN" altLang="en-US" dirty="0"/>
              <a:t>反码输出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7CC504-2B13-4D9E-859B-30C875F9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76" y="2109210"/>
            <a:ext cx="4254895" cy="314157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022FBC7-8060-429D-AACC-8358BFA9F859}"/>
              </a:ext>
            </a:extLst>
          </p:cNvPr>
          <p:cNvSpPr/>
          <p:nvPr/>
        </p:nvSpPr>
        <p:spPr>
          <a:xfrm>
            <a:off x="5524560" y="3036543"/>
            <a:ext cx="3451146" cy="2376000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5AF215-FF70-453A-A331-52C86F32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52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321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rgbClr val="DEEBF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/>
              <a:t>74LS147</a:t>
            </a:r>
            <a:r>
              <a:rPr lang="zh-CN" altLang="en-US" sz="3600" dirty="0"/>
              <a:t>（</a:t>
            </a:r>
            <a:r>
              <a:rPr lang="en-US" altLang="zh-CN" sz="3600" dirty="0"/>
              <a:t>8421BCD</a:t>
            </a:r>
            <a:r>
              <a:rPr lang="zh-CN" altLang="en-US" sz="3600" dirty="0"/>
              <a:t>码优先编码器）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2111" y="990367"/>
            <a:ext cx="7981689" cy="35594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B5A2DC-6F84-41A5-8EE2-3DC9DF75F661}"/>
              </a:ext>
            </a:extLst>
          </p:cNvPr>
          <p:cNvSpPr/>
          <p:nvPr/>
        </p:nvSpPr>
        <p:spPr>
          <a:xfrm>
            <a:off x="493106" y="5064496"/>
            <a:ext cx="10928465" cy="160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输入端和输出端都是</a:t>
            </a:r>
            <a:r>
              <a:rPr lang="zh-CN" altLang="en-US" sz="2200" b="1" dirty="0"/>
              <a:t>低电平有效</a:t>
            </a:r>
            <a:r>
              <a:rPr lang="zh-CN" altLang="en-US" sz="2200" dirty="0"/>
              <a:t>，</a:t>
            </a:r>
            <a:br>
              <a:rPr lang="en-US" altLang="zh-CN" sz="2200" dirty="0"/>
            </a:br>
            <a:r>
              <a:rPr lang="zh-CN" altLang="en-US" sz="2200" dirty="0"/>
              <a:t>即当某一个输入端低电平</a:t>
            </a:r>
            <a:r>
              <a:rPr lang="en-US" altLang="zh-CN" sz="2200" dirty="0"/>
              <a:t>0</a:t>
            </a:r>
            <a:r>
              <a:rPr lang="zh-CN" altLang="en-US" sz="2200" dirty="0"/>
              <a:t>时，</a:t>
            </a:r>
            <a:r>
              <a:rPr lang="en-US" altLang="zh-CN" sz="2200" dirty="0"/>
              <a:t>4</a:t>
            </a:r>
            <a:r>
              <a:rPr lang="zh-CN" altLang="en-US" sz="2200" dirty="0"/>
              <a:t>个输出端就以低电平</a:t>
            </a:r>
            <a:r>
              <a:rPr lang="en-US" altLang="zh-CN" sz="2200" dirty="0"/>
              <a:t>0</a:t>
            </a:r>
            <a:r>
              <a:rPr lang="zh-CN" altLang="en-US" sz="2200" dirty="0"/>
              <a:t>的输出其对应的</a:t>
            </a:r>
            <a:r>
              <a:rPr lang="en-US" altLang="zh-CN" sz="2200" dirty="0"/>
              <a:t>8421BCD</a:t>
            </a:r>
            <a:r>
              <a:rPr lang="zh-CN" altLang="en-US" sz="2200" dirty="0"/>
              <a:t>编码。</a:t>
            </a:r>
            <a:endParaRPr lang="en-US" altLang="zh-CN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当</a:t>
            </a:r>
            <a:r>
              <a:rPr lang="en-US" altLang="zh-CN" sz="2200" dirty="0"/>
              <a:t>9</a:t>
            </a:r>
            <a:r>
              <a:rPr lang="zh-CN" altLang="en-US" sz="2200" dirty="0"/>
              <a:t>个输入全为</a:t>
            </a:r>
            <a:r>
              <a:rPr lang="en-US" altLang="zh-CN" sz="2200" dirty="0"/>
              <a:t>1</a:t>
            </a:r>
            <a:r>
              <a:rPr lang="zh-CN" altLang="en-US" sz="2200" dirty="0"/>
              <a:t>时，</a:t>
            </a:r>
            <a:r>
              <a:rPr lang="en-US" altLang="zh-CN" sz="2200" dirty="0"/>
              <a:t>4</a:t>
            </a:r>
            <a:r>
              <a:rPr lang="zh-CN" altLang="en-US" sz="2200" dirty="0"/>
              <a:t>个输出也全为</a:t>
            </a:r>
            <a:r>
              <a:rPr lang="en-US" altLang="zh-CN" sz="2200" dirty="0"/>
              <a:t>1</a:t>
            </a:r>
            <a:r>
              <a:rPr lang="zh-CN" altLang="en-US" sz="2200" dirty="0"/>
              <a:t>，代表输入十进制数</a:t>
            </a:r>
            <a:r>
              <a:rPr lang="en-US" altLang="zh-CN" sz="2400" b="1" dirty="0"/>
              <a:t>0</a:t>
            </a:r>
            <a:r>
              <a:rPr lang="zh-CN" altLang="en-US" sz="2200" dirty="0"/>
              <a:t>的</a:t>
            </a:r>
            <a:r>
              <a:rPr lang="en-US" altLang="zh-CN" sz="2200" dirty="0"/>
              <a:t>8421BCD</a:t>
            </a:r>
            <a:r>
              <a:rPr lang="zh-CN" altLang="en-US" sz="2400" b="1" dirty="0"/>
              <a:t>反码</a:t>
            </a:r>
            <a:r>
              <a:rPr lang="zh-CN" altLang="en-US" sz="2200" dirty="0"/>
              <a:t>输出。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792F96-6C43-4EE5-9C43-E7EC0A52C45B}"/>
              </a:ext>
            </a:extLst>
          </p:cNvPr>
          <p:cNvSpPr txBox="1"/>
          <p:nvPr/>
        </p:nvSpPr>
        <p:spPr>
          <a:xfrm>
            <a:off x="11353800" y="1738853"/>
            <a:ext cx="393469" cy="285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1000"/>
              </a:lnSpc>
            </a:pPr>
            <a:r>
              <a:rPr lang="en-US" altLang="zh-CN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09876543</a:t>
            </a:r>
          </a:p>
          <a:p>
            <a:pPr>
              <a:lnSpc>
                <a:spcPct val="111000"/>
              </a:lnSpc>
            </a:pPr>
            <a:r>
              <a:rPr lang="en-US" altLang="zh-CN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  <a:p>
            <a:pPr>
              <a:lnSpc>
                <a:spcPct val="111000"/>
              </a:lnSpc>
            </a:pPr>
            <a:r>
              <a:rPr lang="en-US" altLang="zh-CN" sz="1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zh-CN" alt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64C2EA7-5362-4EC8-AD77-BA14D897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4839" y="1771612"/>
            <a:ext cx="3036984" cy="226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D9E7222-EA70-4993-997A-CF31E41ACE87}"/>
              </a:ext>
            </a:extLst>
          </p:cNvPr>
          <p:cNvSpPr/>
          <p:nvPr/>
        </p:nvSpPr>
        <p:spPr>
          <a:xfrm>
            <a:off x="3372111" y="1045541"/>
            <a:ext cx="5496531" cy="3951385"/>
          </a:xfrm>
          <a:prstGeom prst="rect">
            <a:avLst/>
          </a:prstGeom>
          <a:solidFill>
            <a:srgbClr val="FFE69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BA5617-F3D0-4B13-8ECB-075ACEE55289}"/>
              </a:ext>
            </a:extLst>
          </p:cNvPr>
          <p:cNvSpPr txBox="1"/>
          <p:nvPr/>
        </p:nvSpPr>
        <p:spPr>
          <a:xfrm>
            <a:off x="8447735" y="20063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F90FF5-0227-4F94-B9D9-A0B185193C32}"/>
              </a:ext>
            </a:extLst>
          </p:cNvPr>
          <p:cNvSpPr txBox="1"/>
          <p:nvPr/>
        </p:nvSpPr>
        <p:spPr>
          <a:xfrm>
            <a:off x="7834549" y="226520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FAD33E-6E71-4AAB-A711-BC829865766C}"/>
              </a:ext>
            </a:extLst>
          </p:cNvPr>
          <p:cNvSpPr txBox="1"/>
          <p:nvPr/>
        </p:nvSpPr>
        <p:spPr>
          <a:xfrm>
            <a:off x="7221363" y="253952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9476A1-64AB-49C2-B357-A3CB70884960}"/>
              </a:ext>
            </a:extLst>
          </p:cNvPr>
          <p:cNvSpPr txBox="1"/>
          <p:nvPr/>
        </p:nvSpPr>
        <p:spPr>
          <a:xfrm>
            <a:off x="6608177" y="281019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55BFFB-932C-49A0-83D1-4A2505504E44}"/>
              </a:ext>
            </a:extLst>
          </p:cNvPr>
          <p:cNvSpPr txBox="1"/>
          <p:nvPr/>
        </p:nvSpPr>
        <p:spPr>
          <a:xfrm>
            <a:off x="5994991" y="308207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2CCDAE-231A-4120-8ED1-1AB3B7EAF166}"/>
              </a:ext>
            </a:extLst>
          </p:cNvPr>
          <p:cNvSpPr txBox="1"/>
          <p:nvPr/>
        </p:nvSpPr>
        <p:spPr>
          <a:xfrm>
            <a:off x="5381805" y="335639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A79E30-4F53-454D-81E1-21859991364F}"/>
              </a:ext>
            </a:extLst>
          </p:cNvPr>
          <p:cNvSpPr txBox="1"/>
          <p:nvPr/>
        </p:nvSpPr>
        <p:spPr>
          <a:xfrm>
            <a:off x="4773998" y="363071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173515-673C-4C81-BB8D-35A91063DE44}"/>
              </a:ext>
            </a:extLst>
          </p:cNvPr>
          <p:cNvSpPr txBox="1"/>
          <p:nvPr/>
        </p:nvSpPr>
        <p:spPr>
          <a:xfrm>
            <a:off x="4157599" y="391034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F0E299-7AC4-4DD7-A696-C0B8AE07FE8A}"/>
              </a:ext>
            </a:extLst>
          </p:cNvPr>
          <p:cNvSpPr txBox="1"/>
          <p:nvPr/>
        </p:nvSpPr>
        <p:spPr>
          <a:xfrm>
            <a:off x="3544415" y="417512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A56129C-5CA5-4860-9D11-34B9A4B65326}"/>
                  </a:ext>
                </a:extLst>
              </p:cNvPr>
              <p:cNvSpPr txBox="1"/>
              <p:nvPr/>
            </p:nvSpPr>
            <p:spPr>
              <a:xfrm>
                <a:off x="10900185" y="4594037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A56129C-5CA5-4860-9D11-34B9A4B6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185" y="4594037"/>
                <a:ext cx="356893" cy="307777"/>
              </a:xfrm>
              <a:prstGeom prst="rect">
                <a:avLst/>
              </a:prstGeom>
              <a:blipFill>
                <a:blip r:embed="rId4"/>
                <a:stretch>
                  <a:fillRect l="-13559" t="-2000" r="-18644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E46D288-BF95-48F8-9496-5067B28064D9}"/>
                  </a:ext>
                </a:extLst>
              </p:cNvPr>
              <p:cNvSpPr txBox="1"/>
              <p:nvPr/>
            </p:nvSpPr>
            <p:spPr>
              <a:xfrm>
                <a:off x="10286430" y="4594037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E46D288-BF95-48F8-9496-5067B2806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430" y="4594037"/>
                <a:ext cx="356893" cy="307777"/>
              </a:xfrm>
              <a:prstGeom prst="rect">
                <a:avLst/>
              </a:prstGeom>
              <a:blipFill>
                <a:blip r:embed="rId5"/>
                <a:stretch>
                  <a:fillRect l="-13559" t="-2000" r="-18644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E1D0696-8232-4B95-8F1B-16F26CBAA163}"/>
                  </a:ext>
                </a:extLst>
              </p:cNvPr>
              <p:cNvSpPr txBox="1"/>
              <p:nvPr/>
            </p:nvSpPr>
            <p:spPr>
              <a:xfrm>
                <a:off x="9672680" y="4594037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E1D0696-8232-4B95-8F1B-16F26CBA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680" y="4594037"/>
                <a:ext cx="356893" cy="307777"/>
              </a:xfrm>
              <a:prstGeom prst="rect">
                <a:avLst/>
              </a:prstGeom>
              <a:blipFill>
                <a:blip r:embed="rId6"/>
                <a:stretch>
                  <a:fillRect l="-15517" t="-2000" r="-18966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C0B4B3-2B49-4D82-9D97-A06956CAEAE5}"/>
                  </a:ext>
                </a:extLst>
              </p:cNvPr>
              <p:cNvSpPr txBox="1"/>
              <p:nvPr/>
            </p:nvSpPr>
            <p:spPr>
              <a:xfrm>
                <a:off x="9058930" y="4594037"/>
                <a:ext cx="3568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C0B4B3-2B49-4D82-9D97-A06956CAE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930" y="4594037"/>
                <a:ext cx="356893" cy="307777"/>
              </a:xfrm>
              <a:prstGeom prst="rect">
                <a:avLst/>
              </a:prstGeom>
              <a:blipFill>
                <a:blip r:embed="rId7"/>
                <a:stretch>
                  <a:fillRect l="-13559" t="-2000" r="-18644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84B28F4-E132-4FAE-9C4E-0F88EA1E1EE2}"/>
                  </a:ext>
                </a:extLst>
              </p:cNvPr>
              <p:cNvSpPr txBox="1"/>
              <p:nvPr/>
            </p:nvSpPr>
            <p:spPr>
              <a:xfrm>
                <a:off x="8445180" y="4594037"/>
                <a:ext cx="30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84B28F4-E132-4FAE-9C4E-0F88EA1E1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180" y="4594037"/>
                <a:ext cx="305596" cy="307777"/>
              </a:xfrm>
              <a:prstGeom prst="rect">
                <a:avLst/>
              </a:prstGeom>
              <a:blipFill>
                <a:blip r:embed="rId8"/>
                <a:stretch>
                  <a:fillRect l="-16000" t="-2000" r="-22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09F6F63-4044-4B18-8CB6-032AC22960A3}"/>
                  </a:ext>
                </a:extLst>
              </p:cNvPr>
              <p:cNvSpPr txBox="1"/>
              <p:nvPr/>
            </p:nvSpPr>
            <p:spPr>
              <a:xfrm>
                <a:off x="7831430" y="4594037"/>
                <a:ext cx="30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09F6F63-4044-4B18-8CB6-032AC2296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430" y="4594037"/>
                <a:ext cx="305596" cy="307777"/>
              </a:xfrm>
              <a:prstGeom prst="rect">
                <a:avLst/>
              </a:prstGeom>
              <a:blipFill>
                <a:blip r:embed="rId9"/>
                <a:stretch>
                  <a:fillRect l="-18000" t="-2000" r="-20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85AE4D3-61C9-44A9-B9B0-83C693A74A2B}"/>
                  </a:ext>
                </a:extLst>
              </p:cNvPr>
              <p:cNvSpPr txBox="1"/>
              <p:nvPr/>
            </p:nvSpPr>
            <p:spPr>
              <a:xfrm>
                <a:off x="7217680" y="4594037"/>
                <a:ext cx="30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85AE4D3-61C9-44A9-B9B0-83C693A74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680" y="4594037"/>
                <a:ext cx="305596" cy="307777"/>
              </a:xfrm>
              <a:prstGeom prst="rect">
                <a:avLst/>
              </a:prstGeom>
              <a:blipFill>
                <a:blip r:embed="rId10"/>
                <a:stretch>
                  <a:fillRect l="-16000" t="-2000" r="-22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B8DF604-5515-493F-852E-DAB5ED5B4C44}"/>
                  </a:ext>
                </a:extLst>
              </p:cNvPr>
              <p:cNvSpPr txBox="1"/>
              <p:nvPr/>
            </p:nvSpPr>
            <p:spPr>
              <a:xfrm>
                <a:off x="6603930" y="4594037"/>
                <a:ext cx="30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B8DF604-5515-493F-852E-DAB5ED5B4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930" y="4594037"/>
                <a:ext cx="305596" cy="307777"/>
              </a:xfrm>
              <a:prstGeom prst="rect">
                <a:avLst/>
              </a:prstGeom>
              <a:blipFill>
                <a:blip r:embed="rId11"/>
                <a:stretch>
                  <a:fillRect l="-16000" t="-2000" r="-22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0A101B8-1E62-48AB-8CBC-2EFAD9791E60}"/>
                  </a:ext>
                </a:extLst>
              </p:cNvPr>
              <p:cNvSpPr txBox="1"/>
              <p:nvPr/>
            </p:nvSpPr>
            <p:spPr>
              <a:xfrm>
                <a:off x="5990180" y="4594037"/>
                <a:ext cx="30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0A101B8-1E62-48AB-8CBC-2EFAD979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180" y="4594037"/>
                <a:ext cx="305596" cy="307777"/>
              </a:xfrm>
              <a:prstGeom prst="rect">
                <a:avLst/>
              </a:prstGeom>
              <a:blipFill>
                <a:blip r:embed="rId12"/>
                <a:stretch>
                  <a:fillRect l="-18000" t="-2000" r="-20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F06739B-52E1-4609-888D-9EAD3B25375B}"/>
                  </a:ext>
                </a:extLst>
              </p:cNvPr>
              <p:cNvSpPr txBox="1"/>
              <p:nvPr/>
            </p:nvSpPr>
            <p:spPr>
              <a:xfrm>
                <a:off x="5376430" y="4594037"/>
                <a:ext cx="30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F06739B-52E1-4609-888D-9EAD3B25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30" y="4594037"/>
                <a:ext cx="305596" cy="307777"/>
              </a:xfrm>
              <a:prstGeom prst="rect">
                <a:avLst/>
              </a:prstGeom>
              <a:blipFill>
                <a:blip r:embed="rId13"/>
                <a:stretch>
                  <a:fillRect l="-18000" t="-2000" r="-20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7151D51-CF50-4E8E-A6E5-0860C396F200}"/>
                  </a:ext>
                </a:extLst>
              </p:cNvPr>
              <p:cNvSpPr txBox="1"/>
              <p:nvPr/>
            </p:nvSpPr>
            <p:spPr>
              <a:xfrm>
                <a:off x="4762680" y="4594037"/>
                <a:ext cx="30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7151D51-CF50-4E8E-A6E5-0860C396F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680" y="4594037"/>
                <a:ext cx="305596" cy="307777"/>
              </a:xfrm>
              <a:prstGeom prst="rect">
                <a:avLst/>
              </a:prstGeom>
              <a:blipFill>
                <a:blip r:embed="rId14"/>
                <a:stretch>
                  <a:fillRect l="-16000" t="-2000" r="-22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F4C025C-397B-4387-893A-9153E037EF69}"/>
                  </a:ext>
                </a:extLst>
              </p:cNvPr>
              <p:cNvSpPr txBox="1"/>
              <p:nvPr/>
            </p:nvSpPr>
            <p:spPr>
              <a:xfrm>
                <a:off x="4148930" y="4594037"/>
                <a:ext cx="30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F4C025C-397B-4387-893A-9153E037E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930" y="4594037"/>
                <a:ext cx="305596" cy="307777"/>
              </a:xfrm>
              <a:prstGeom prst="rect">
                <a:avLst/>
              </a:prstGeom>
              <a:blipFill>
                <a:blip r:embed="rId15"/>
                <a:stretch>
                  <a:fillRect l="-18000" t="-2000" r="-20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30802CF-4C1D-4336-91EE-BB3855FECC7A}"/>
                  </a:ext>
                </a:extLst>
              </p:cNvPr>
              <p:cNvSpPr txBox="1"/>
              <p:nvPr/>
            </p:nvSpPr>
            <p:spPr>
              <a:xfrm>
                <a:off x="3535180" y="4594037"/>
                <a:ext cx="30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30802CF-4C1D-4336-91EE-BB3855FE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180" y="4594037"/>
                <a:ext cx="305596" cy="307777"/>
              </a:xfrm>
              <a:prstGeom prst="rect">
                <a:avLst/>
              </a:prstGeom>
              <a:blipFill>
                <a:blip r:embed="rId16"/>
                <a:stretch>
                  <a:fillRect l="-18000" t="-2000" r="-20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D26368A-4BC1-4306-AAAA-171FF429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53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951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  <a:solidFill>
            <a:srgbClr val="DEEBF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dirty="0"/>
              <a:t>十进制字符</a:t>
            </a:r>
            <a:r>
              <a:rPr lang="en-US" altLang="zh-CN" sz="4000" dirty="0"/>
              <a:t>-BCD</a:t>
            </a:r>
            <a:r>
              <a:rPr lang="zh-CN" altLang="en-US" sz="4000" dirty="0"/>
              <a:t>码 </a:t>
            </a:r>
            <a:r>
              <a:rPr lang="zh-CN" altLang="en-US" dirty="0"/>
              <a:t>编码器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2454" y="3960615"/>
            <a:ext cx="3939396" cy="286672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271770F-B720-410D-A003-4352FB5CDBDC}"/>
              </a:ext>
            </a:extLst>
          </p:cNvPr>
          <p:cNvGrpSpPr/>
          <p:nvPr/>
        </p:nvGrpSpPr>
        <p:grpSpPr>
          <a:xfrm>
            <a:off x="277576" y="992174"/>
            <a:ext cx="6129338" cy="4008767"/>
            <a:chOff x="277576" y="2787318"/>
            <a:chExt cx="6129338" cy="4008767"/>
          </a:xfrm>
        </p:grpSpPr>
        <p:pic>
          <p:nvPicPr>
            <p:cNvPr id="9" name="Picture 10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7576" y="2787318"/>
              <a:ext cx="6129338" cy="400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62677E1-E04D-4A46-B083-8ECEA71EC2AA}"/>
                </a:ext>
              </a:extLst>
            </p:cNvPr>
            <p:cNvSpPr txBox="1"/>
            <p:nvPr/>
          </p:nvSpPr>
          <p:spPr>
            <a:xfrm>
              <a:off x="716498" y="380668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1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415C476-CCAA-4F08-91C2-96CBA043EC73}"/>
                </a:ext>
              </a:extLst>
            </p:cNvPr>
            <p:cNvSpPr txBox="1"/>
            <p:nvPr/>
          </p:nvSpPr>
          <p:spPr>
            <a:xfrm>
              <a:off x="716498" y="413163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2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612A75-F9D4-4467-8A2F-2D84F0F15B87}"/>
                </a:ext>
              </a:extLst>
            </p:cNvPr>
            <p:cNvSpPr txBox="1"/>
            <p:nvPr/>
          </p:nvSpPr>
          <p:spPr>
            <a:xfrm>
              <a:off x="716498" y="445658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3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9797B21-9656-4A3F-A85F-33D4A38AA636}"/>
                </a:ext>
              </a:extLst>
            </p:cNvPr>
            <p:cNvSpPr txBox="1"/>
            <p:nvPr/>
          </p:nvSpPr>
          <p:spPr>
            <a:xfrm>
              <a:off x="716498" y="478153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4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D815E90-ECC0-4CB6-8021-F0FDC9BEC0DE}"/>
                </a:ext>
              </a:extLst>
            </p:cNvPr>
            <p:cNvSpPr txBox="1"/>
            <p:nvPr/>
          </p:nvSpPr>
          <p:spPr>
            <a:xfrm>
              <a:off x="716498" y="510648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5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3139BE4-ADA9-46A9-8D59-E9BEB1F745E1}"/>
                </a:ext>
              </a:extLst>
            </p:cNvPr>
            <p:cNvSpPr txBox="1"/>
            <p:nvPr/>
          </p:nvSpPr>
          <p:spPr>
            <a:xfrm>
              <a:off x="716498" y="543143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6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28BF0F3-F1B4-4BAE-8507-194FAD9CE9FA}"/>
                </a:ext>
              </a:extLst>
            </p:cNvPr>
            <p:cNvSpPr txBox="1"/>
            <p:nvPr/>
          </p:nvSpPr>
          <p:spPr>
            <a:xfrm>
              <a:off x="716498" y="575638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7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17EFE1E-5756-4A85-9B76-21D7ACF46ED4}"/>
                </a:ext>
              </a:extLst>
            </p:cNvPr>
            <p:cNvSpPr txBox="1"/>
            <p:nvPr/>
          </p:nvSpPr>
          <p:spPr>
            <a:xfrm>
              <a:off x="716498" y="608133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8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9BF3F4B-CE5D-4811-AFCF-1970B9F291B7}"/>
                </a:ext>
              </a:extLst>
            </p:cNvPr>
            <p:cNvSpPr txBox="1"/>
            <p:nvPr/>
          </p:nvSpPr>
          <p:spPr>
            <a:xfrm>
              <a:off x="716498" y="640628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9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5971C8D-83DA-446B-94EF-5C69691EA3AC}"/>
                </a:ext>
              </a:extLst>
            </p:cNvPr>
            <p:cNvSpPr txBox="1"/>
            <p:nvPr/>
          </p:nvSpPr>
          <p:spPr>
            <a:xfrm>
              <a:off x="716498" y="348173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0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26DB67-0598-4F67-884B-F891215A27CD}"/>
                  </a:ext>
                </a:extLst>
              </p:cNvPr>
              <p:cNvSpPr txBox="1"/>
              <p:nvPr/>
            </p:nvSpPr>
            <p:spPr>
              <a:xfrm>
                <a:off x="2974633" y="5044001"/>
                <a:ext cx="149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zh-CN" altLang="en-US" sz="2000" b="1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26DB67-0598-4F67-884B-F891215A2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633" y="5044001"/>
                <a:ext cx="1497076" cy="307777"/>
              </a:xfrm>
              <a:prstGeom prst="rect">
                <a:avLst/>
              </a:prstGeom>
              <a:blipFill>
                <a:blip r:embed="rId4"/>
                <a:stretch>
                  <a:fillRect l="-3252" r="-813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81CF2EF-5D7C-439E-85DD-85D6943ECE97}"/>
                  </a:ext>
                </a:extLst>
              </p:cNvPr>
              <p:cNvSpPr txBox="1"/>
              <p:nvPr/>
            </p:nvSpPr>
            <p:spPr>
              <a:xfrm>
                <a:off x="2974633" y="5957133"/>
                <a:ext cx="25799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81CF2EF-5D7C-439E-85DD-85D6943EC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633" y="5957133"/>
                <a:ext cx="2579937" cy="307777"/>
              </a:xfrm>
              <a:prstGeom prst="rect">
                <a:avLst/>
              </a:prstGeom>
              <a:blipFill>
                <a:blip r:embed="rId5"/>
                <a:stretch>
                  <a:fillRect l="-1655" r="-473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A9CCA7A-0272-4B89-B8A2-1927747F3780}"/>
                  </a:ext>
                </a:extLst>
              </p:cNvPr>
              <p:cNvSpPr txBox="1"/>
              <p:nvPr/>
            </p:nvSpPr>
            <p:spPr>
              <a:xfrm>
                <a:off x="2974633" y="5500567"/>
                <a:ext cx="25799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A9CCA7A-0272-4B89-B8A2-1927747F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633" y="5500567"/>
                <a:ext cx="2579937" cy="307777"/>
              </a:xfrm>
              <a:prstGeom prst="rect">
                <a:avLst/>
              </a:prstGeom>
              <a:blipFill>
                <a:blip r:embed="rId6"/>
                <a:stretch>
                  <a:fillRect l="-1655" r="-473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EBFBE60-C1C8-4D8D-A07B-630637FE6667}"/>
                  </a:ext>
                </a:extLst>
              </p:cNvPr>
              <p:cNvSpPr txBox="1"/>
              <p:nvPr/>
            </p:nvSpPr>
            <p:spPr>
              <a:xfrm>
                <a:off x="2974633" y="6413698"/>
                <a:ext cx="31213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zh-CN" altLang="en-US" sz="2000" b="1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EBFBE60-C1C8-4D8D-A07B-630637FE6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633" y="6413698"/>
                <a:ext cx="3121367" cy="307777"/>
              </a:xfrm>
              <a:prstGeom prst="rect">
                <a:avLst/>
              </a:prstGeom>
              <a:blipFill>
                <a:blip r:embed="rId7"/>
                <a:stretch>
                  <a:fillRect l="-1367" r="-391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009E1FAE-1B85-4EA8-8450-E054A89EF8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238" y="889582"/>
            <a:ext cx="4946885" cy="303569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BD9B73-790E-4CF7-A33B-FEE3829C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54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11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8】</a:t>
            </a:r>
            <a:r>
              <a:rPr lang="zh-CN" altLang="en-US" dirty="0"/>
              <a:t>十进制数字键盘的优先编码逻辑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51" y="1076924"/>
            <a:ext cx="9964207" cy="5644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671862" y="1242204"/>
                <a:ext cx="4031873" cy="1175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dirty="0"/>
                  <a:t>键盘上</a:t>
                </a:r>
                <a:r>
                  <a:rPr lang="en-US" altLang="zh-CN" sz="2000" dirty="0"/>
                  <a:t>10</a:t>
                </a:r>
                <a:r>
                  <a:rPr lang="zh-CN" altLang="en-US" sz="2000" dirty="0"/>
                  <a:t>个数字按键，</a:t>
                </a:r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dirty="0"/>
                  <a:t>每个按键代表一个二进制按键开关</a:t>
                </a:r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dirty="0"/>
                  <a:t>当按下</a:t>
                </a:r>
                <a:r>
                  <a:rPr lang="en-US" altLang="zh-CN" sz="2000" b="1" dirty="0"/>
                  <a:t>9</a:t>
                </a:r>
                <a:r>
                  <a:rPr lang="zh-CN" altLang="en-US" sz="2000" b="1" dirty="0"/>
                  <a:t>键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𝟗</m:t>
                        </m:r>
                      </m:sub>
                    </m:sSub>
                  </m:oMath>
                </a14:m>
                <a:r>
                  <a:rPr lang="zh-CN" altLang="en-US" sz="2000" dirty="0"/>
                  <a:t>线产生一个低电平</a:t>
                </a:r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862" y="1242204"/>
                <a:ext cx="4031873" cy="1175578"/>
              </a:xfrm>
              <a:prstGeom prst="rect">
                <a:avLst/>
              </a:prstGeom>
              <a:blipFill>
                <a:blip r:embed="rId4"/>
                <a:stretch>
                  <a:fillRect l="-1664" r="-1059" b="-8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794" y="4911306"/>
            <a:ext cx="4503977" cy="18557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0605" y="104645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+V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7522233" y="5451895"/>
            <a:ext cx="4471538" cy="138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flipV="1">
            <a:off x="6803366" y="5520906"/>
            <a:ext cx="517585" cy="3335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E46A83-6ECF-4BE6-9DF6-53E671E55F5D}"/>
              </a:ext>
            </a:extLst>
          </p:cNvPr>
          <p:cNvSpPr txBox="1"/>
          <p:nvPr/>
        </p:nvSpPr>
        <p:spPr>
          <a:xfrm>
            <a:off x="4834745" y="635635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因为默认原来就是全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9DCDD6-D533-49E3-83D9-E15E27F9D650}"/>
              </a:ext>
            </a:extLst>
          </p:cNvPr>
          <p:cNvSpPr txBox="1"/>
          <p:nvPr/>
        </p:nvSpPr>
        <p:spPr>
          <a:xfrm>
            <a:off x="9290376" y="370554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（反码）</a:t>
            </a:r>
          </a:p>
        </p:txBody>
      </p:sp>
      <p:sp>
        <p:nvSpPr>
          <p:cNvPr id="12" name="矩形: 棱台 11">
            <a:extLst>
              <a:ext uri="{FF2B5EF4-FFF2-40B4-BE49-F238E27FC236}">
                <a16:creationId xmlns:a16="http://schemas.microsoft.com/office/drawing/2014/main" id="{E1B9A358-DAE5-4191-B3EA-311D29CC83C4}"/>
              </a:ext>
            </a:extLst>
          </p:cNvPr>
          <p:cNvSpPr/>
          <p:nvPr/>
        </p:nvSpPr>
        <p:spPr>
          <a:xfrm>
            <a:off x="1963436" y="2370940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棱台 12">
            <a:extLst>
              <a:ext uri="{FF2B5EF4-FFF2-40B4-BE49-F238E27FC236}">
                <a16:creationId xmlns:a16="http://schemas.microsoft.com/office/drawing/2014/main" id="{6A75D604-BEE4-47F9-B8E8-21B52C8EEEE0}"/>
              </a:ext>
            </a:extLst>
          </p:cNvPr>
          <p:cNvSpPr/>
          <p:nvPr/>
        </p:nvSpPr>
        <p:spPr>
          <a:xfrm>
            <a:off x="2885565" y="2370940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棱台 13">
            <a:extLst>
              <a:ext uri="{FF2B5EF4-FFF2-40B4-BE49-F238E27FC236}">
                <a16:creationId xmlns:a16="http://schemas.microsoft.com/office/drawing/2014/main" id="{62FE8ED1-4F39-49D0-B3B3-45903073FEE7}"/>
              </a:ext>
            </a:extLst>
          </p:cNvPr>
          <p:cNvSpPr/>
          <p:nvPr/>
        </p:nvSpPr>
        <p:spPr>
          <a:xfrm>
            <a:off x="3807693" y="2370940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棱台 14">
            <a:extLst>
              <a:ext uri="{FF2B5EF4-FFF2-40B4-BE49-F238E27FC236}">
                <a16:creationId xmlns:a16="http://schemas.microsoft.com/office/drawing/2014/main" id="{53B4BA48-CBA2-4022-85BD-62839EA587B9}"/>
              </a:ext>
            </a:extLst>
          </p:cNvPr>
          <p:cNvSpPr/>
          <p:nvPr/>
        </p:nvSpPr>
        <p:spPr>
          <a:xfrm>
            <a:off x="1963436" y="4030156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棱台 15">
            <a:extLst>
              <a:ext uri="{FF2B5EF4-FFF2-40B4-BE49-F238E27FC236}">
                <a16:creationId xmlns:a16="http://schemas.microsoft.com/office/drawing/2014/main" id="{2FC65FC8-4B8C-4F69-AC3F-BCC638848BAE}"/>
              </a:ext>
            </a:extLst>
          </p:cNvPr>
          <p:cNvSpPr/>
          <p:nvPr/>
        </p:nvSpPr>
        <p:spPr>
          <a:xfrm>
            <a:off x="2885565" y="4030156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棱台 16">
            <a:extLst>
              <a:ext uri="{FF2B5EF4-FFF2-40B4-BE49-F238E27FC236}">
                <a16:creationId xmlns:a16="http://schemas.microsoft.com/office/drawing/2014/main" id="{3894BFC6-62E3-4409-BB10-CD8D4736C36A}"/>
              </a:ext>
            </a:extLst>
          </p:cNvPr>
          <p:cNvSpPr/>
          <p:nvPr/>
        </p:nvSpPr>
        <p:spPr>
          <a:xfrm>
            <a:off x="3807693" y="4030156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棱台 17">
            <a:extLst>
              <a:ext uri="{FF2B5EF4-FFF2-40B4-BE49-F238E27FC236}">
                <a16:creationId xmlns:a16="http://schemas.microsoft.com/office/drawing/2014/main" id="{B9C819D8-4717-4AF1-BF68-2BE34150E0A1}"/>
              </a:ext>
            </a:extLst>
          </p:cNvPr>
          <p:cNvSpPr/>
          <p:nvPr/>
        </p:nvSpPr>
        <p:spPr>
          <a:xfrm>
            <a:off x="1941143" y="5694982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棱台 18">
            <a:extLst>
              <a:ext uri="{FF2B5EF4-FFF2-40B4-BE49-F238E27FC236}">
                <a16:creationId xmlns:a16="http://schemas.microsoft.com/office/drawing/2014/main" id="{BDD1BF9F-8FBE-4EB1-8252-742E08362795}"/>
              </a:ext>
            </a:extLst>
          </p:cNvPr>
          <p:cNvSpPr/>
          <p:nvPr/>
        </p:nvSpPr>
        <p:spPr>
          <a:xfrm>
            <a:off x="2863272" y="5694982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棱台 19">
            <a:extLst>
              <a:ext uri="{FF2B5EF4-FFF2-40B4-BE49-F238E27FC236}">
                <a16:creationId xmlns:a16="http://schemas.microsoft.com/office/drawing/2014/main" id="{F3B3C613-DF24-42BD-929E-7FBDCF2B27F9}"/>
              </a:ext>
            </a:extLst>
          </p:cNvPr>
          <p:cNvSpPr/>
          <p:nvPr/>
        </p:nvSpPr>
        <p:spPr>
          <a:xfrm>
            <a:off x="3785400" y="5694982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棱台 20">
            <a:extLst>
              <a:ext uri="{FF2B5EF4-FFF2-40B4-BE49-F238E27FC236}">
                <a16:creationId xmlns:a16="http://schemas.microsoft.com/office/drawing/2014/main" id="{EFF89D0E-D19D-4425-A0DD-594602915FDE}"/>
              </a:ext>
            </a:extLst>
          </p:cNvPr>
          <p:cNvSpPr/>
          <p:nvPr/>
        </p:nvSpPr>
        <p:spPr>
          <a:xfrm>
            <a:off x="235189" y="5694982"/>
            <a:ext cx="712446" cy="555371"/>
          </a:xfrm>
          <a:prstGeom prst="bevel">
            <a:avLst/>
          </a:prstGeom>
          <a:solidFill>
            <a:srgbClr val="4472C4">
              <a:alpha val="20000"/>
            </a:srgbClr>
          </a:solidFill>
          <a:ln>
            <a:solidFill>
              <a:srgbClr val="BDD7E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4C3B36F8-B0C8-4D1F-81EC-AE9A0755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55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3598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移 位 器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34496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5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E0FD02-3300-48D3-9F01-E759122C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66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69C20-78AE-44D1-A0F6-C9E8CF3D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移位器</a:t>
            </a:r>
            <a:r>
              <a:rPr lang="zh-CN" altLang="en-US" sz="4000" dirty="0"/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Shifter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59FCD5-BF75-41F6-ABDF-EAB4EF83ECDF}"/>
              </a:ext>
            </a:extLst>
          </p:cNvPr>
          <p:cNvSpPr txBox="1"/>
          <p:nvPr/>
        </p:nvSpPr>
        <p:spPr>
          <a:xfrm>
            <a:off x="899155" y="1920870"/>
            <a:ext cx="10014280" cy="4468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逻辑移位</a:t>
            </a:r>
            <a:r>
              <a:rPr lang="zh-CN" altLang="en-US" sz="2400" dirty="0"/>
              <a:t>：左移或右移，以</a:t>
            </a:r>
            <a:r>
              <a:rPr lang="en-US" altLang="zh-CN" sz="2400" dirty="0"/>
              <a:t>0</a:t>
            </a:r>
            <a:r>
              <a:rPr lang="zh-CN" altLang="en-US" sz="2400" dirty="0"/>
              <a:t>填充空位</a:t>
            </a:r>
            <a:br>
              <a:rPr lang="en-US" altLang="zh-CN" sz="2400" dirty="0"/>
            </a:br>
            <a:r>
              <a:rPr lang="zh-CN" altLang="en-US" sz="2400" dirty="0"/>
              <a:t>例，</a:t>
            </a:r>
            <a:r>
              <a:rPr lang="en-US" altLang="zh-CN" sz="2400" b="1" dirty="0"/>
              <a:t>1100</a:t>
            </a:r>
            <a:r>
              <a:rPr lang="en-US" altLang="zh-CN" sz="2400" dirty="0"/>
              <a:t>1 LSR 1 = </a:t>
            </a:r>
            <a:r>
              <a:rPr lang="en-US" altLang="zh-CN" sz="2400" b="1" u="sng" dirty="0">
                <a:solidFill>
                  <a:srgbClr val="0070C0"/>
                </a:solidFill>
              </a:rPr>
              <a:t>0</a:t>
            </a:r>
            <a:r>
              <a:rPr lang="en-US" altLang="zh-CN" sz="2400" b="1" dirty="0"/>
              <a:t>1100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循环移位</a:t>
            </a:r>
            <a:r>
              <a:rPr lang="zh-CN" altLang="en-US" sz="2400" dirty="0"/>
              <a:t>：从一端移出的位填充到另一端的空位上。</a:t>
            </a:r>
            <a:br>
              <a:rPr lang="en-US" altLang="zh-CN" sz="2400" dirty="0"/>
            </a:br>
            <a:r>
              <a:rPr lang="zh-CN" altLang="en-US" sz="2400" dirty="0"/>
              <a:t>例，</a:t>
            </a:r>
            <a:r>
              <a:rPr lang="en-US" altLang="zh-CN" sz="2400" dirty="0"/>
              <a:t>1100</a:t>
            </a:r>
            <a:r>
              <a:rPr lang="en-US" altLang="zh-CN" sz="2400" b="1" dirty="0"/>
              <a:t>1</a:t>
            </a:r>
            <a:r>
              <a:rPr lang="en-US" altLang="zh-CN" sz="2400" dirty="0"/>
              <a:t> ROR 1 = </a:t>
            </a:r>
            <a:r>
              <a:rPr lang="en-US" altLang="zh-CN" sz="2400" b="1" u="sng" dirty="0"/>
              <a:t>1</a:t>
            </a:r>
            <a:r>
              <a:rPr lang="en-US" altLang="zh-CN" sz="2400" dirty="0"/>
              <a:t>1100</a:t>
            </a:r>
            <a:endParaRPr lang="zh-CN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算术左移位</a:t>
            </a:r>
            <a:r>
              <a:rPr lang="zh-CN" altLang="en-US" sz="2400" dirty="0"/>
              <a:t>：与逻辑左移一样。</a:t>
            </a:r>
            <a:br>
              <a:rPr lang="en-US" altLang="zh-CN" sz="2400" dirty="0"/>
            </a:br>
            <a:r>
              <a:rPr lang="zh-CN" altLang="en-US" sz="2400" dirty="0"/>
              <a:t>例，</a:t>
            </a:r>
            <a:r>
              <a:rPr lang="en-US" altLang="zh-CN" sz="2400" dirty="0"/>
              <a:t>1</a:t>
            </a:r>
            <a:r>
              <a:rPr lang="en-US" altLang="zh-CN" sz="2400" b="1" dirty="0"/>
              <a:t>1001</a:t>
            </a:r>
            <a:r>
              <a:rPr lang="en-US" altLang="zh-CN" sz="2400" dirty="0"/>
              <a:t> ASL 1 = </a:t>
            </a:r>
            <a:r>
              <a:rPr lang="en-US" altLang="zh-CN" sz="2400" b="1" dirty="0"/>
              <a:t>1001</a:t>
            </a:r>
            <a:r>
              <a:rPr lang="en-US" altLang="zh-CN" sz="2400" b="1" u="sng" dirty="0">
                <a:solidFill>
                  <a:srgbClr val="FF0000"/>
                </a:solidFill>
              </a:rPr>
              <a:t>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算术右移位</a:t>
            </a:r>
            <a:r>
              <a:rPr lang="zh-CN" altLang="en-US" sz="2400" dirty="0"/>
              <a:t>：将原来数据的最高有效位填充到新数据的最高有效位上。</a:t>
            </a:r>
            <a:br>
              <a:rPr lang="en-US" altLang="zh-CN" sz="2400" dirty="0"/>
            </a:br>
            <a:r>
              <a:rPr lang="zh-CN" altLang="en-US" sz="2400" dirty="0"/>
              <a:t>例，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/>
              <a:t>100</a:t>
            </a:r>
            <a:r>
              <a:rPr lang="en-US" altLang="zh-CN" sz="2400" dirty="0"/>
              <a:t>1 ASR 1 =  </a:t>
            </a:r>
            <a:r>
              <a:rPr lang="en-US" altLang="zh-CN" sz="2400" b="1" u="sng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/>
              <a:t>100</a:t>
            </a:r>
            <a:r>
              <a:rPr lang="en-US" altLang="zh-CN" sz="2400" dirty="0"/>
              <a:t>    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这对于有符号数的乘法或除法有用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C85080-7C93-4595-857E-ECD7E5A0C26A}"/>
              </a:ext>
            </a:extLst>
          </p:cNvPr>
          <p:cNvSpPr txBox="1"/>
          <p:nvPr/>
        </p:nvSpPr>
        <p:spPr>
          <a:xfrm>
            <a:off x="1812260" y="1065063"/>
            <a:ext cx="904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/>
              <a:t>二进制移位</a:t>
            </a:r>
            <a:r>
              <a:rPr lang="zh-CN" altLang="en-US" sz="2800"/>
              <a:t>：相当于完成</a:t>
            </a:r>
            <a:r>
              <a:rPr lang="en-US" altLang="zh-CN" sz="2800"/>
              <a:t>2</a:t>
            </a:r>
            <a:r>
              <a:rPr lang="zh-CN" altLang="en-US" sz="2800"/>
              <a:t>幂的乘法</a:t>
            </a:r>
            <a:r>
              <a:rPr lang="en-US" altLang="zh-CN" sz="2800"/>
              <a:t>(</a:t>
            </a:r>
            <a:r>
              <a:rPr lang="zh-CN" altLang="en-US" sz="2800"/>
              <a:t>左移</a:t>
            </a:r>
            <a:r>
              <a:rPr lang="en-US" altLang="zh-CN" sz="2800"/>
              <a:t>)</a:t>
            </a:r>
            <a:r>
              <a:rPr lang="zh-CN" altLang="en-US" sz="2800"/>
              <a:t>或除法</a:t>
            </a:r>
            <a:r>
              <a:rPr lang="en-US" altLang="zh-CN" sz="2800"/>
              <a:t>(</a:t>
            </a:r>
            <a:r>
              <a:rPr lang="zh-CN" altLang="en-US" sz="2800"/>
              <a:t>右移</a:t>
            </a:r>
            <a:r>
              <a:rPr lang="en-US" altLang="zh-CN" sz="2800"/>
              <a:t>)</a:t>
            </a:r>
            <a:r>
              <a:rPr lang="zh-CN" altLang="en-US" sz="2800"/>
              <a:t>。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5C76B4E-7914-404A-BCDE-91E5138E4361}"/>
              </a:ext>
            </a:extLst>
          </p:cNvPr>
          <p:cNvCxnSpPr/>
          <p:nvPr/>
        </p:nvCxnSpPr>
        <p:spPr>
          <a:xfrm>
            <a:off x="1930013" y="3020420"/>
            <a:ext cx="7536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箭头: 上弧形 6">
            <a:extLst>
              <a:ext uri="{FF2B5EF4-FFF2-40B4-BE49-F238E27FC236}">
                <a16:creationId xmlns:a16="http://schemas.microsoft.com/office/drawing/2014/main" id="{9F9FCF25-DD3A-49CF-8A0D-67803C711E65}"/>
              </a:ext>
            </a:extLst>
          </p:cNvPr>
          <p:cNvSpPr/>
          <p:nvPr/>
        </p:nvSpPr>
        <p:spPr>
          <a:xfrm flipH="1">
            <a:off x="1812260" y="3598704"/>
            <a:ext cx="826547" cy="1724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65C5D51-40C4-45C9-AB66-150F2E45E071}"/>
              </a:ext>
            </a:extLst>
          </p:cNvPr>
          <p:cNvCxnSpPr/>
          <p:nvPr/>
        </p:nvCxnSpPr>
        <p:spPr>
          <a:xfrm>
            <a:off x="1903614" y="4127387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D644C5A-E490-40DB-BBC6-566C5F5D01C1}"/>
              </a:ext>
            </a:extLst>
          </p:cNvPr>
          <p:cNvCxnSpPr>
            <a:cxnSpLocks/>
          </p:cNvCxnSpPr>
          <p:nvPr/>
        </p:nvCxnSpPr>
        <p:spPr>
          <a:xfrm flipH="1">
            <a:off x="1963701" y="5238522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95EDF58-631D-4D50-A983-197FBDB94775}"/>
              </a:ext>
            </a:extLst>
          </p:cNvPr>
          <p:cNvCxnSpPr/>
          <p:nvPr/>
        </p:nvCxnSpPr>
        <p:spPr>
          <a:xfrm>
            <a:off x="1930013" y="6356350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27C78F-86AC-461A-B937-92D54645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57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051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4AF9C-6B8B-4C28-A8B3-36EBCFA6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位 </a:t>
            </a:r>
            <a:r>
              <a:rPr lang="zh-CN" altLang="en-US" b="1" dirty="0"/>
              <a:t>移位器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91DD71-2C8D-484F-B24A-EA98C79EB814}"/>
              </a:ext>
            </a:extLst>
          </p:cNvPr>
          <p:cNvGrpSpPr/>
          <p:nvPr/>
        </p:nvGrpSpPr>
        <p:grpSpPr>
          <a:xfrm>
            <a:off x="875138" y="1173555"/>
            <a:ext cx="2612416" cy="2181103"/>
            <a:chOff x="5795009" y="3533067"/>
            <a:chExt cx="2612416" cy="218110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07139C-29B8-4B36-9651-82F8EBACFC24}"/>
                </a:ext>
              </a:extLst>
            </p:cNvPr>
            <p:cNvSpPr/>
            <p:nvPr/>
          </p:nvSpPr>
          <p:spPr>
            <a:xfrm>
              <a:off x="6607017" y="3533067"/>
              <a:ext cx="982257" cy="14910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tx1"/>
                  </a:solidFill>
                </a:rPr>
                <a:t>移位器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1F86C1D-7DC3-4C97-8177-AD0014C36835}"/>
                </a:ext>
              </a:extLst>
            </p:cNvPr>
            <p:cNvCxnSpPr/>
            <p:nvPr/>
          </p:nvCxnSpPr>
          <p:spPr>
            <a:xfrm>
              <a:off x="6233543" y="3741884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34C702C-5C54-4461-AB30-DB2750D4D450}"/>
                    </a:ext>
                  </a:extLst>
                </p:cNvPr>
                <p:cNvSpPr txBox="1"/>
                <p:nvPr/>
              </p:nvSpPr>
              <p:spPr>
                <a:xfrm>
                  <a:off x="5801151" y="3545841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8807C531-4539-4395-BB0C-D7712F2AA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151" y="3545841"/>
                  <a:ext cx="530337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4078711-C9A3-4E5E-B8B8-2CCA9368788F}"/>
                </a:ext>
              </a:extLst>
            </p:cNvPr>
            <p:cNvCxnSpPr/>
            <p:nvPr/>
          </p:nvCxnSpPr>
          <p:spPr>
            <a:xfrm>
              <a:off x="6227401" y="4099303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3F73C8D-ADD7-4E10-BE0F-CF5638D2604B}"/>
                    </a:ext>
                  </a:extLst>
                </p:cNvPr>
                <p:cNvSpPr txBox="1"/>
                <p:nvPr/>
              </p:nvSpPr>
              <p:spPr>
                <a:xfrm>
                  <a:off x="5795009" y="3903260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38D71CAE-E870-43A7-9312-CBE5F0404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009" y="3903260"/>
                  <a:ext cx="530337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4DDB86B-5015-4F14-BE3A-4DC78E4BAB4C}"/>
                </a:ext>
              </a:extLst>
            </p:cNvPr>
            <p:cNvCxnSpPr/>
            <p:nvPr/>
          </p:nvCxnSpPr>
          <p:spPr>
            <a:xfrm>
              <a:off x="6233543" y="4441048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03530A8-75C8-40CB-A01D-B2E1F56A4174}"/>
                    </a:ext>
                  </a:extLst>
                </p:cNvPr>
                <p:cNvSpPr txBox="1"/>
                <p:nvPr/>
              </p:nvSpPr>
              <p:spPr>
                <a:xfrm>
                  <a:off x="5801151" y="4245005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ADA1F8D-3975-4C34-8BD1-C653DF4C7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151" y="4245005"/>
                  <a:ext cx="530337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D0BC2A8-AE27-4EC2-A264-E77660E667E7}"/>
                </a:ext>
              </a:extLst>
            </p:cNvPr>
            <p:cNvCxnSpPr/>
            <p:nvPr/>
          </p:nvCxnSpPr>
          <p:spPr>
            <a:xfrm>
              <a:off x="6227401" y="4798467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9E03355-39CA-4BBA-B64F-9D60FAEE5EB1}"/>
                    </a:ext>
                  </a:extLst>
                </p:cNvPr>
                <p:cNvSpPr txBox="1"/>
                <p:nvPr/>
              </p:nvSpPr>
              <p:spPr>
                <a:xfrm>
                  <a:off x="5795009" y="4602424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04D04A34-72D5-4290-8901-3C139736F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009" y="4602424"/>
                  <a:ext cx="530337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0C40750-2364-4036-93BE-CC18C3134A1E}"/>
                </a:ext>
              </a:extLst>
            </p:cNvPr>
            <p:cNvCxnSpPr/>
            <p:nvPr/>
          </p:nvCxnSpPr>
          <p:spPr>
            <a:xfrm>
              <a:off x="7601559" y="3769369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DB9AE9F-461E-4A10-BF63-5C236B796145}"/>
                </a:ext>
              </a:extLst>
            </p:cNvPr>
            <p:cNvCxnSpPr/>
            <p:nvPr/>
          </p:nvCxnSpPr>
          <p:spPr>
            <a:xfrm>
              <a:off x="7595417" y="4126788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7F927D4-FC77-41A4-81FD-BDB163766D9F}"/>
                </a:ext>
              </a:extLst>
            </p:cNvPr>
            <p:cNvCxnSpPr/>
            <p:nvPr/>
          </p:nvCxnSpPr>
          <p:spPr>
            <a:xfrm>
              <a:off x="7601559" y="4468533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0EB0DF8-377D-4AD7-A39D-3E6A9E042E0D}"/>
                </a:ext>
              </a:extLst>
            </p:cNvPr>
            <p:cNvCxnSpPr/>
            <p:nvPr/>
          </p:nvCxnSpPr>
          <p:spPr>
            <a:xfrm>
              <a:off x="7595417" y="4825952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3B4533C-9ECE-4166-8C6E-2CFFCFC58E92}"/>
                    </a:ext>
                  </a:extLst>
                </p:cNvPr>
                <p:cNvSpPr txBox="1"/>
                <p:nvPr/>
              </p:nvSpPr>
              <p:spPr>
                <a:xfrm>
                  <a:off x="7877088" y="3543506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609178F-247B-4AE2-8093-861AFBC26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088" y="3543506"/>
                  <a:ext cx="530337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2405DC5-736A-4506-ACA9-4D89AD10F3CC}"/>
                    </a:ext>
                  </a:extLst>
                </p:cNvPr>
                <p:cNvSpPr txBox="1"/>
                <p:nvPr/>
              </p:nvSpPr>
              <p:spPr>
                <a:xfrm>
                  <a:off x="7870946" y="3900925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207E7FF8-D9FB-436D-8D33-DD23E9387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946" y="3900925"/>
                  <a:ext cx="530337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8ECB9AB-804A-49C5-9F90-53C78998CDAE}"/>
                    </a:ext>
                  </a:extLst>
                </p:cNvPr>
                <p:cNvSpPr txBox="1"/>
                <p:nvPr/>
              </p:nvSpPr>
              <p:spPr>
                <a:xfrm>
                  <a:off x="7877088" y="4242670"/>
                  <a:ext cx="509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07F2C51E-C5E8-4D6E-BE43-FA5D40FE1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088" y="4242670"/>
                  <a:ext cx="509948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215FF81-D424-439A-A150-973F8067B3BC}"/>
                    </a:ext>
                  </a:extLst>
                </p:cNvPr>
                <p:cNvSpPr txBox="1"/>
                <p:nvPr/>
              </p:nvSpPr>
              <p:spPr>
                <a:xfrm>
                  <a:off x="7870946" y="4600089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508B7C1F-69E0-4904-B1DD-3E298007C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946" y="4600089"/>
                  <a:ext cx="530337" cy="400110"/>
                </a:xfrm>
                <a:prstGeom prst="rect">
                  <a:avLst/>
                </a:prstGeom>
                <a:blipFill>
                  <a:blip r:embed="rId22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FB47FBB0-06BD-4254-9654-8BD673643682}"/>
                </a:ext>
              </a:extLst>
            </p:cNvPr>
            <p:cNvCxnSpPr/>
            <p:nvPr/>
          </p:nvCxnSpPr>
          <p:spPr>
            <a:xfrm rot="16200000">
              <a:off x="6612673" y="5204084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BBA70A9B-7134-4D47-B7B3-FF05926232F0}"/>
                </a:ext>
              </a:extLst>
            </p:cNvPr>
            <p:cNvCxnSpPr/>
            <p:nvPr/>
          </p:nvCxnSpPr>
          <p:spPr>
            <a:xfrm rot="16200000">
              <a:off x="6899251" y="5204084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B19B51C-593E-4BD7-82D7-9583E8C5801B}"/>
                </a:ext>
              </a:extLst>
            </p:cNvPr>
            <p:cNvCxnSpPr/>
            <p:nvPr/>
          </p:nvCxnSpPr>
          <p:spPr>
            <a:xfrm rot="16200000">
              <a:off x="7182516" y="5204083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7580FAE-2680-4FD2-83A7-868E73DDBC32}"/>
                    </a:ext>
                  </a:extLst>
                </p:cNvPr>
                <p:cNvSpPr txBox="1"/>
                <p:nvPr/>
              </p:nvSpPr>
              <p:spPr>
                <a:xfrm>
                  <a:off x="6548914" y="5304981"/>
                  <a:ext cx="4934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EB9A0CB-EAE6-4741-A327-BDEB463A2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4" y="5304981"/>
                  <a:ext cx="49346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26B7C1F-76A1-43DF-A269-3EA774955274}"/>
                    </a:ext>
                  </a:extLst>
                </p:cNvPr>
                <p:cNvSpPr txBox="1"/>
                <p:nvPr/>
              </p:nvSpPr>
              <p:spPr>
                <a:xfrm>
                  <a:off x="6869048" y="5314060"/>
                  <a:ext cx="4934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278B1928-B846-4259-81DD-BC139A571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048" y="5314060"/>
                  <a:ext cx="493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26174AE7-9B8C-4C0D-915E-9BBC1ACB8A7A}"/>
                    </a:ext>
                  </a:extLst>
                </p:cNvPr>
                <p:cNvSpPr txBox="1"/>
                <p:nvPr/>
              </p:nvSpPr>
              <p:spPr>
                <a:xfrm>
                  <a:off x="7178520" y="5311265"/>
                  <a:ext cx="4934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D23B4CBC-E97C-4EB7-AEBC-8F46D8A70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520" y="5311265"/>
                  <a:ext cx="493468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流程图: 多文档 28">
            <a:extLst>
              <a:ext uri="{FF2B5EF4-FFF2-40B4-BE49-F238E27FC236}">
                <a16:creationId xmlns:a16="http://schemas.microsoft.com/office/drawing/2014/main" id="{280BAF59-6B3C-48BC-8B6F-CDD5F7B486CD}"/>
              </a:ext>
            </a:extLst>
          </p:cNvPr>
          <p:cNvSpPr/>
          <p:nvPr/>
        </p:nvSpPr>
        <p:spPr>
          <a:xfrm>
            <a:off x="875138" y="120673"/>
            <a:ext cx="1717697" cy="63975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Example_5_Shift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5">
                <a:extLst>
                  <a:ext uri="{FF2B5EF4-FFF2-40B4-BE49-F238E27FC236}">
                    <a16:creationId xmlns:a16="http://schemas.microsoft.com/office/drawing/2014/main" id="{E514A3CF-F32B-4F4F-83C2-93FA738DF9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3375607"/>
                  </p:ext>
                </p:extLst>
              </p:nvPr>
            </p:nvGraphicFramePr>
            <p:xfrm>
              <a:off x="91318" y="3467744"/>
              <a:ext cx="7986465" cy="32918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4420">
                      <a:extLst>
                        <a:ext uri="{9D8B030D-6E8A-4147-A177-3AD203B41FA5}">
                          <a16:colId xmlns:a16="http://schemas.microsoft.com/office/drawing/2014/main" val="2136377120"/>
                        </a:ext>
                      </a:extLst>
                    </a:gridCol>
                    <a:gridCol w="536713">
                      <a:extLst>
                        <a:ext uri="{9D8B030D-6E8A-4147-A177-3AD203B41FA5}">
                          <a16:colId xmlns:a16="http://schemas.microsoft.com/office/drawing/2014/main" val="2458594347"/>
                        </a:ext>
                      </a:extLst>
                    </a:gridCol>
                    <a:gridCol w="546653">
                      <a:extLst>
                        <a:ext uri="{9D8B030D-6E8A-4147-A177-3AD203B41FA5}">
                          <a16:colId xmlns:a16="http://schemas.microsoft.com/office/drawing/2014/main" val="3577120311"/>
                        </a:ext>
                      </a:extLst>
                    </a:gridCol>
                    <a:gridCol w="636104">
                      <a:extLst>
                        <a:ext uri="{9D8B030D-6E8A-4147-A177-3AD203B41FA5}">
                          <a16:colId xmlns:a16="http://schemas.microsoft.com/office/drawing/2014/main" val="4103723375"/>
                        </a:ext>
                      </a:extLst>
                    </a:gridCol>
                    <a:gridCol w="586409">
                      <a:extLst>
                        <a:ext uri="{9D8B030D-6E8A-4147-A177-3AD203B41FA5}">
                          <a16:colId xmlns:a16="http://schemas.microsoft.com/office/drawing/2014/main" val="1605155196"/>
                        </a:ext>
                      </a:extLst>
                    </a:gridCol>
                    <a:gridCol w="586408">
                      <a:extLst>
                        <a:ext uri="{9D8B030D-6E8A-4147-A177-3AD203B41FA5}">
                          <a16:colId xmlns:a16="http://schemas.microsoft.com/office/drawing/2014/main" val="3503201063"/>
                        </a:ext>
                      </a:extLst>
                    </a:gridCol>
                    <a:gridCol w="586409">
                      <a:extLst>
                        <a:ext uri="{9D8B030D-6E8A-4147-A177-3AD203B41FA5}">
                          <a16:colId xmlns:a16="http://schemas.microsoft.com/office/drawing/2014/main" val="2298695225"/>
                        </a:ext>
                      </a:extLst>
                    </a:gridCol>
                    <a:gridCol w="924339">
                      <a:extLst>
                        <a:ext uri="{9D8B030D-6E8A-4147-A177-3AD203B41FA5}">
                          <a16:colId xmlns:a16="http://schemas.microsoft.com/office/drawing/2014/main" val="2649802917"/>
                        </a:ext>
                      </a:extLst>
                    </a:gridCol>
                    <a:gridCol w="3019010">
                      <a:extLst>
                        <a:ext uri="{9D8B030D-6E8A-4147-A177-3AD203B41FA5}">
                          <a16:colId xmlns:a16="http://schemas.microsoft.com/office/drawing/2014/main" val="522289722"/>
                        </a:ext>
                      </a:extLst>
                    </a:gridCol>
                  </a:tblGrid>
                  <a:tr h="3352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移位后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标志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0674923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noShift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无移位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27927608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shr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右移一位，左侧补</a:t>
                          </a:r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86435270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shl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左移一位，右侧补</a:t>
                          </a:r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041949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ror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循环右移一位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0169998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rol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循环左移一位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88074132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asr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算术右移一位，符号位不变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99480080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ror2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循环右移两位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1322833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noShift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无移位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49380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5">
                <a:extLst>
                  <a:ext uri="{FF2B5EF4-FFF2-40B4-BE49-F238E27FC236}">
                    <a16:creationId xmlns:a16="http://schemas.microsoft.com/office/drawing/2014/main" id="{E514A3CF-F32B-4F4F-83C2-93FA738DF9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3375607"/>
                  </p:ext>
                </p:extLst>
              </p:nvPr>
            </p:nvGraphicFramePr>
            <p:xfrm>
              <a:off x="91318" y="3467744"/>
              <a:ext cx="7986465" cy="32918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4420">
                      <a:extLst>
                        <a:ext uri="{9D8B030D-6E8A-4147-A177-3AD203B41FA5}">
                          <a16:colId xmlns:a16="http://schemas.microsoft.com/office/drawing/2014/main" val="2136377120"/>
                        </a:ext>
                      </a:extLst>
                    </a:gridCol>
                    <a:gridCol w="536713">
                      <a:extLst>
                        <a:ext uri="{9D8B030D-6E8A-4147-A177-3AD203B41FA5}">
                          <a16:colId xmlns:a16="http://schemas.microsoft.com/office/drawing/2014/main" val="2458594347"/>
                        </a:ext>
                      </a:extLst>
                    </a:gridCol>
                    <a:gridCol w="546653">
                      <a:extLst>
                        <a:ext uri="{9D8B030D-6E8A-4147-A177-3AD203B41FA5}">
                          <a16:colId xmlns:a16="http://schemas.microsoft.com/office/drawing/2014/main" val="3577120311"/>
                        </a:ext>
                      </a:extLst>
                    </a:gridCol>
                    <a:gridCol w="636104">
                      <a:extLst>
                        <a:ext uri="{9D8B030D-6E8A-4147-A177-3AD203B41FA5}">
                          <a16:colId xmlns:a16="http://schemas.microsoft.com/office/drawing/2014/main" val="4103723375"/>
                        </a:ext>
                      </a:extLst>
                    </a:gridCol>
                    <a:gridCol w="586409">
                      <a:extLst>
                        <a:ext uri="{9D8B030D-6E8A-4147-A177-3AD203B41FA5}">
                          <a16:colId xmlns:a16="http://schemas.microsoft.com/office/drawing/2014/main" val="1605155196"/>
                        </a:ext>
                      </a:extLst>
                    </a:gridCol>
                    <a:gridCol w="586408">
                      <a:extLst>
                        <a:ext uri="{9D8B030D-6E8A-4147-A177-3AD203B41FA5}">
                          <a16:colId xmlns:a16="http://schemas.microsoft.com/office/drawing/2014/main" val="3503201063"/>
                        </a:ext>
                      </a:extLst>
                    </a:gridCol>
                    <a:gridCol w="586409">
                      <a:extLst>
                        <a:ext uri="{9D8B030D-6E8A-4147-A177-3AD203B41FA5}">
                          <a16:colId xmlns:a16="http://schemas.microsoft.com/office/drawing/2014/main" val="2298695225"/>
                        </a:ext>
                      </a:extLst>
                    </a:gridCol>
                    <a:gridCol w="924339">
                      <a:extLst>
                        <a:ext uri="{9D8B030D-6E8A-4147-A177-3AD203B41FA5}">
                          <a16:colId xmlns:a16="http://schemas.microsoft.com/office/drawing/2014/main" val="2649802917"/>
                        </a:ext>
                      </a:extLst>
                    </a:gridCol>
                    <a:gridCol w="3019010">
                      <a:extLst>
                        <a:ext uri="{9D8B030D-6E8A-4147-A177-3AD203B41FA5}">
                          <a16:colId xmlns:a16="http://schemas.microsoft.com/office/drawing/2014/main" val="52228972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t="-8333" r="-1311828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105682" t="-8333" r="-1286364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201111" t="-8333" r="-1157778" b="-828333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移位后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标志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06749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260577" t="-108333" r="-901923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386598" t="-108333" r="-867010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491667" t="-108333" r="-776042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591667" t="-108333" r="-676042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noShift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无移位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279276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260577" t="-208333" r="-901923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386598" t="-208333" r="-867010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491667" t="-208333" r="-776042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591667" t="-208333" r="-676042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shr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右移一位，左侧补</a:t>
                          </a:r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864352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260577" t="-308333" r="-90192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386598" t="-308333" r="-867010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491667" t="-308333" r="-776042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591667" t="-308333" r="-676042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shl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左移一位，右侧补</a:t>
                          </a:r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0419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260577" t="-401639" r="-901923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386598" t="-401639" r="-867010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491667" t="-401639" r="-776042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591667" t="-401639" r="-676042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ror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循环右移一位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01699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260577" t="-510000" r="-90192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386598" t="-510000" r="-86701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491667" t="-510000" r="-77604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591667" t="-510000" r="-67604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rol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循环左移一位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880741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260577" t="-610000" r="-901923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386598" t="-610000" r="-86701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491667" t="-610000" r="-776042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591667" t="-610000" r="-676042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asr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算术右移一位，符号位不变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994800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260577" t="-710000" r="-90192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386598" t="-710000" r="-86701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491667" t="-710000" r="-77604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591667" t="-710000" r="-67604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ror2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循环右移两位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13228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260577" t="-810000" r="-90192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386598" t="-810000" r="-86701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3"/>
                          <a:stretch>
                            <a:fillRect l="-491667" t="-810000" r="-77604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591667" t="-810000" r="-67604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noShift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无移位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493802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F709F5-6462-492B-A621-10575CC2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58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770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5">
                <a:extLst>
                  <a:ext uri="{FF2B5EF4-FFF2-40B4-BE49-F238E27FC236}">
                    <a16:creationId xmlns:a16="http://schemas.microsoft.com/office/drawing/2014/main" id="{2DBB4BF1-BD23-4205-8CE4-6A34C4E104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232926"/>
                  </p:ext>
                </p:extLst>
              </p:nvPr>
            </p:nvGraphicFramePr>
            <p:xfrm>
              <a:off x="91318" y="3467744"/>
              <a:ext cx="7986465" cy="32918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4420">
                      <a:extLst>
                        <a:ext uri="{9D8B030D-6E8A-4147-A177-3AD203B41FA5}">
                          <a16:colId xmlns:a16="http://schemas.microsoft.com/office/drawing/2014/main" val="2136377120"/>
                        </a:ext>
                      </a:extLst>
                    </a:gridCol>
                    <a:gridCol w="536713">
                      <a:extLst>
                        <a:ext uri="{9D8B030D-6E8A-4147-A177-3AD203B41FA5}">
                          <a16:colId xmlns:a16="http://schemas.microsoft.com/office/drawing/2014/main" val="2458594347"/>
                        </a:ext>
                      </a:extLst>
                    </a:gridCol>
                    <a:gridCol w="546653">
                      <a:extLst>
                        <a:ext uri="{9D8B030D-6E8A-4147-A177-3AD203B41FA5}">
                          <a16:colId xmlns:a16="http://schemas.microsoft.com/office/drawing/2014/main" val="3577120311"/>
                        </a:ext>
                      </a:extLst>
                    </a:gridCol>
                    <a:gridCol w="636104">
                      <a:extLst>
                        <a:ext uri="{9D8B030D-6E8A-4147-A177-3AD203B41FA5}">
                          <a16:colId xmlns:a16="http://schemas.microsoft.com/office/drawing/2014/main" val="4103723375"/>
                        </a:ext>
                      </a:extLst>
                    </a:gridCol>
                    <a:gridCol w="586409">
                      <a:extLst>
                        <a:ext uri="{9D8B030D-6E8A-4147-A177-3AD203B41FA5}">
                          <a16:colId xmlns:a16="http://schemas.microsoft.com/office/drawing/2014/main" val="1605155196"/>
                        </a:ext>
                      </a:extLst>
                    </a:gridCol>
                    <a:gridCol w="586408">
                      <a:extLst>
                        <a:ext uri="{9D8B030D-6E8A-4147-A177-3AD203B41FA5}">
                          <a16:colId xmlns:a16="http://schemas.microsoft.com/office/drawing/2014/main" val="3503201063"/>
                        </a:ext>
                      </a:extLst>
                    </a:gridCol>
                    <a:gridCol w="586409">
                      <a:extLst>
                        <a:ext uri="{9D8B030D-6E8A-4147-A177-3AD203B41FA5}">
                          <a16:colId xmlns:a16="http://schemas.microsoft.com/office/drawing/2014/main" val="2298695225"/>
                        </a:ext>
                      </a:extLst>
                    </a:gridCol>
                    <a:gridCol w="924339">
                      <a:extLst>
                        <a:ext uri="{9D8B030D-6E8A-4147-A177-3AD203B41FA5}">
                          <a16:colId xmlns:a16="http://schemas.microsoft.com/office/drawing/2014/main" val="2649802917"/>
                        </a:ext>
                      </a:extLst>
                    </a:gridCol>
                    <a:gridCol w="3019010">
                      <a:extLst>
                        <a:ext uri="{9D8B030D-6E8A-4147-A177-3AD203B41FA5}">
                          <a16:colId xmlns:a16="http://schemas.microsoft.com/office/drawing/2014/main" val="522289722"/>
                        </a:ext>
                      </a:extLst>
                    </a:gridCol>
                  </a:tblGrid>
                  <a:tr h="3352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移位后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标志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0674923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noShift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无移位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27927608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shr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右移一位，左侧补</a:t>
                          </a:r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86435270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shl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左移一位，右侧补</a:t>
                          </a:r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041949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ror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循环右移一位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0169998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rol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循环左移一位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88074132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asr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算术右移一位，符号位不变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99480080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ror2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循环右移两位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1322833"/>
                      </a:ext>
                    </a:extLst>
                  </a:tr>
                  <a:tr h="335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1800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noShift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无移位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493802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5">
                <a:extLst>
                  <a:ext uri="{FF2B5EF4-FFF2-40B4-BE49-F238E27FC236}">
                    <a16:creationId xmlns:a16="http://schemas.microsoft.com/office/drawing/2014/main" id="{2DBB4BF1-BD23-4205-8CE4-6A34C4E104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232926"/>
                  </p:ext>
                </p:extLst>
              </p:nvPr>
            </p:nvGraphicFramePr>
            <p:xfrm>
              <a:off x="91318" y="3467744"/>
              <a:ext cx="7986465" cy="32918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4420">
                      <a:extLst>
                        <a:ext uri="{9D8B030D-6E8A-4147-A177-3AD203B41FA5}">
                          <a16:colId xmlns:a16="http://schemas.microsoft.com/office/drawing/2014/main" val="2136377120"/>
                        </a:ext>
                      </a:extLst>
                    </a:gridCol>
                    <a:gridCol w="536713">
                      <a:extLst>
                        <a:ext uri="{9D8B030D-6E8A-4147-A177-3AD203B41FA5}">
                          <a16:colId xmlns:a16="http://schemas.microsoft.com/office/drawing/2014/main" val="2458594347"/>
                        </a:ext>
                      </a:extLst>
                    </a:gridCol>
                    <a:gridCol w="546653">
                      <a:extLst>
                        <a:ext uri="{9D8B030D-6E8A-4147-A177-3AD203B41FA5}">
                          <a16:colId xmlns:a16="http://schemas.microsoft.com/office/drawing/2014/main" val="3577120311"/>
                        </a:ext>
                      </a:extLst>
                    </a:gridCol>
                    <a:gridCol w="636104">
                      <a:extLst>
                        <a:ext uri="{9D8B030D-6E8A-4147-A177-3AD203B41FA5}">
                          <a16:colId xmlns:a16="http://schemas.microsoft.com/office/drawing/2014/main" val="4103723375"/>
                        </a:ext>
                      </a:extLst>
                    </a:gridCol>
                    <a:gridCol w="586409">
                      <a:extLst>
                        <a:ext uri="{9D8B030D-6E8A-4147-A177-3AD203B41FA5}">
                          <a16:colId xmlns:a16="http://schemas.microsoft.com/office/drawing/2014/main" val="1605155196"/>
                        </a:ext>
                      </a:extLst>
                    </a:gridCol>
                    <a:gridCol w="586408">
                      <a:extLst>
                        <a:ext uri="{9D8B030D-6E8A-4147-A177-3AD203B41FA5}">
                          <a16:colId xmlns:a16="http://schemas.microsoft.com/office/drawing/2014/main" val="3503201063"/>
                        </a:ext>
                      </a:extLst>
                    </a:gridCol>
                    <a:gridCol w="586409">
                      <a:extLst>
                        <a:ext uri="{9D8B030D-6E8A-4147-A177-3AD203B41FA5}">
                          <a16:colId xmlns:a16="http://schemas.microsoft.com/office/drawing/2014/main" val="2298695225"/>
                        </a:ext>
                      </a:extLst>
                    </a:gridCol>
                    <a:gridCol w="924339">
                      <a:extLst>
                        <a:ext uri="{9D8B030D-6E8A-4147-A177-3AD203B41FA5}">
                          <a16:colId xmlns:a16="http://schemas.microsoft.com/office/drawing/2014/main" val="2649802917"/>
                        </a:ext>
                      </a:extLst>
                    </a:gridCol>
                    <a:gridCol w="3019010">
                      <a:extLst>
                        <a:ext uri="{9D8B030D-6E8A-4147-A177-3AD203B41FA5}">
                          <a16:colId xmlns:a16="http://schemas.microsoft.com/office/drawing/2014/main" val="52228972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t="-8333" r="-1311828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5682" t="-8333" r="-1286364" b="-8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1111" t="-8333" r="-1157778" b="-828333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移位后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标志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06749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60577" t="-108333" r="-901923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86598" t="-108333" r="-867010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91667" t="-108333" r="-776042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1667" t="-108333" r="-676042" b="-7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noShift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无移位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279276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60577" t="-208333" r="-901923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86598" t="-208333" r="-867010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91667" t="-208333" r="-776042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1667" t="-208333" r="-676042" b="-6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shr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右移一位，左侧补</a:t>
                          </a:r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864352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60577" t="-308333" r="-90192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86598" t="-308333" r="-867010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91667" t="-308333" r="-776042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1667" t="-308333" r="-676042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shl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左移一位，右侧补</a:t>
                          </a:r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0419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60577" t="-401639" r="-901923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86598" t="-401639" r="-867010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91667" t="-401639" r="-776042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1667" t="-401639" r="-676042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ror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循环右移一位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01699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60577" t="-510000" r="-90192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86598" t="-510000" r="-86701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91667" t="-510000" r="-77604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1667" t="-510000" r="-676042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rol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循环左移一位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880741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60577" t="-610000" r="-901923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86598" t="-610000" r="-86701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91667" t="-610000" r="-776042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1667" t="-610000" r="-676042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asr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算术右移一位，符号位不变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994800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60577" t="-710000" r="-90192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86598" t="-710000" r="-86701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91667" t="-710000" r="-77604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1667" t="-710000" r="-676042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ror2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循环右移两位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132283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60577" t="-810000" r="-90192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86598" t="-810000" r="-86701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91667" t="-810000" r="-77604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591667" t="-810000" r="-67604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noShift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无移位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493802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50169ED9-0191-4C18-AFEB-FF20180E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移位器 </a:t>
            </a:r>
            <a:r>
              <a:rPr lang="zh-CN" altLang="en-US" b="1" dirty="0"/>
              <a:t>代码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882892-9719-45B0-90CA-3125CC87312D}"/>
              </a:ext>
            </a:extLst>
          </p:cNvPr>
          <p:cNvGrpSpPr/>
          <p:nvPr/>
        </p:nvGrpSpPr>
        <p:grpSpPr>
          <a:xfrm>
            <a:off x="875138" y="1173555"/>
            <a:ext cx="2612416" cy="2181103"/>
            <a:chOff x="5795009" y="3533067"/>
            <a:chExt cx="2612416" cy="218110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1CB008E-4C4C-4B32-AA02-C13DB93FD816}"/>
                </a:ext>
              </a:extLst>
            </p:cNvPr>
            <p:cNvSpPr/>
            <p:nvPr/>
          </p:nvSpPr>
          <p:spPr>
            <a:xfrm>
              <a:off x="6607017" y="3533067"/>
              <a:ext cx="982257" cy="14910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tx1"/>
                  </a:solidFill>
                </a:rPr>
                <a:t>移位器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A4C024D-2061-40B4-B1A3-C408196CD67B}"/>
                </a:ext>
              </a:extLst>
            </p:cNvPr>
            <p:cNvCxnSpPr/>
            <p:nvPr/>
          </p:nvCxnSpPr>
          <p:spPr>
            <a:xfrm>
              <a:off x="6233543" y="3741884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60030BBE-3298-4C90-85A3-5BC14934D2A7}"/>
                    </a:ext>
                  </a:extLst>
                </p:cNvPr>
                <p:cNvSpPr txBox="1"/>
                <p:nvPr/>
              </p:nvSpPr>
              <p:spPr>
                <a:xfrm>
                  <a:off x="5801151" y="3545841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9BD0691C-506B-4014-8D6A-5BE441C1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151" y="3545841"/>
                  <a:ext cx="530337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22D0BC3-259E-4339-8543-8E8CD1272F69}"/>
                </a:ext>
              </a:extLst>
            </p:cNvPr>
            <p:cNvCxnSpPr/>
            <p:nvPr/>
          </p:nvCxnSpPr>
          <p:spPr>
            <a:xfrm>
              <a:off x="6227401" y="4099303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9FAE208-67EF-4E34-B942-CC890C7C811C}"/>
                    </a:ext>
                  </a:extLst>
                </p:cNvPr>
                <p:cNvSpPr txBox="1"/>
                <p:nvPr/>
              </p:nvSpPr>
              <p:spPr>
                <a:xfrm>
                  <a:off x="5795009" y="3903260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67318EC8-BBF5-48B8-A345-B71E66362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009" y="3903260"/>
                  <a:ext cx="530337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F60A453-72D9-49CE-AD85-A18D096B4850}"/>
                </a:ext>
              </a:extLst>
            </p:cNvPr>
            <p:cNvCxnSpPr/>
            <p:nvPr/>
          </p:nvCxnSpPr>
          <p:spPr>
            <a:xfrm>
              <a:off x="6233543" y="4441048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070ABA4-9C50-440D-A7CB-4D8C09E54CDC}"/>
                    </a:ext>
                  </a:extLst>
                </p:cNvPr>
                <p:cNvSpPr txBox="1"/>
                <p:nvPr/>
              </p:nvSpPr>
              <p:spPr>
                <a:xfrm>
                  <a:off x="5801151" y="4245005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6DBE0B94-7974-4C4B-88CB-892677195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151" y="4245005"/>
                  <a:ext cx="530337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515F845-8B8E-48E2-B79D-EBBD490AEB25}"/>
                </a:ext>
              </a:extLst>
            </p:cNvPr>
            <p:cNvCxnSpPr/>
            <p:nvPr/>
          </p:nvCxnSpPr>
          <p:spPr>
            <a:xfrm>
              <a:off x="6227401" y="4798467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006CEBA-F7E1-47C2-B0B5-1F41B4E137CB}"/>
                    </a:ext>
                  </a:extLst>
                </p:cNvPr>
                <p:cNvSpPr txBox="1"/>
                <p:nvPr/>
              </p:nvSpPr>
              <p:spPr>
                <a:xfrm>
                  <a:off x="5795009" y="4602424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21A1DAB6-A66A-4780-8A30-213529D9B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009" y="4602424"/>
                  <a:ext cx="530337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DE2B8FBB-8789-480D-AA10-C4DF558BA40C}"/>
                </a:ext>
              </a:extLst>
            </p:cNvPr>
            <p:cNvCxnSpPr/>
            <p:nvPr/>
          </p:nvCxnSpPr>
          <p:spPr>
            <a:xfrm>
              <a:off x="7601559" y="3769369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6DB89E2-3F7C-49F8-9038-276299D9D18A}"/>
                </a:ext>
              </a:extLst>
            </p:cNvPr>
            <p:cNvCxnSpPr/>
            <p:nvPr/>
          </p:nvCxnSpPr>
          <p:spPr>
            <a:xfrm>
              <a:off x="7595417" y="4126788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356BC00-2686-44BB-BF09-47AB2336DCD2}"/>
                </a:ext>
              </a:extLst>
            </p:cNvPr>
            <p:cNvCxnSpPr/>
            <p:nvPr/>
          </p:nvCxnSpPr>
          <p:spPr>
            <a:xfrm>
              <a:off x="7601559" y="4468533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46DB8B7C-8554-4922-99C2-131003774F64}"/>
                </a:ext>
              </a:extLst>
            </p:cNvPr>
            <p:cNvCxnSpPr/>
            <p:nvPr/>
          </p:nvCxnSpPr>
          <p:spPr>
            <a:xfrm>
              <a:off x="7595417" y="4825952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0E9006D-0687-46B2-89B1-1B0B57F128B3}"/>
                    </a:ext>
                  </a:extLst>
                </p:cNvPr>
                <p:cNvSpPr txBox="1"/>
                <p:nvPr/>
              </p:nvSpPr>
              <p:spPr>
                <a:xfrm>
                  <a:off x="7877088" y="3543506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6563415E-73E5-4B72-A3F1-18DE16A2D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088" y="3543506"/>
                  <a:ext cx="530337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4B9F4A5-2899-46BB-81E9-6D8B430F41E0}"/>
                    </a:ext>
                  </a:extLst>
                </p:cNvPr>
                <p:cNvSpPr txBox="1"/>
                <p:nvPr/>
              </p:nvSpPr>
              <p:spPr>
                <a:xfrm>
                  <a:off x="7870946" y="3900925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D4C02E6D-FD61-4586-BF72-3331383F4B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946" y="3900925"/>
                  <a:ext cx="53033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C363F7B-050D-49EA-B3C9-B71788C11BAB}"/>
                    </a:ext>
                  </a:extLst>
                </p:cNvPr>
                <p:cNvSpPr txBox="1"/>
                <p:nvPr/>
              </p:nvSpPr>
              <p:spPr>
                <a:xfrm>
                  <a:off x="7877088" y="4242670"/>
                  <a:ext cx="509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4043E686-8ECE-4162-97C7-21F6885EB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088" y="4242670"/>
                  <a:ext cx="50994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E562E5F-6FF2-447E-A3CE-6280D306BF01}"/>
                    </a:ext>
                  </a:extLst>
                </p:cNvPr>
                <p:cNvSpPr txBox="1"/>
                <p:nvPr/>
              </p:nvSpPr>
              <p:spPr>
                <a:xfrm>
                  <a:off x="7870946" y="4600089"/>
                  <a:ext cx="53033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8268DFBF-D5AD-4A19-9FD4-FA2D27866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946" y="4600089"/>
                  <a:ext cx="530337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50CE0D0-E683-4D48-94AD-18C59CD226C6}"/>
                </a:ext>
              </a:extLst>
            </p:cNvPr>
            <p:cNvCxnSpPr/>
            <p:nvPr/>
          </p:nvCxnSpPr>
          <p:spPr>
            <a:xfrm rot="16200000">
              <a:off x="6612673" y="5204084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8E3EDCD8-DF55-4400-95B9-22CB08076884}"/>
                </a:ext>
              </a:extLst>
            </p:cNvPr>
            <p:cNvCxnSpPr/>
            <p:nvPr/>
          </p:nvCxnSpPr>
          <p:spPr>
            <a:xfrm rot="16200000">
              <a:off x="6899251" y="5204084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B0B7345-CDE2-4257-829C-9B67B8E51E3F}"/>
                </a:ext>
              </a:extLst>
            </p:cNvPr>
            <p:cNvCxnSpPr/>
            <p:nvPr/>
          </p:nvCxnSpPr>
          <p:spPr>
            <a:xfrm rot="16200000">
              <a:off x="7182516" y="5204083"/>
              <a:ext cx="36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31256B4-811D-4573-ADB0-D85718707A4A}"/>
                    </a:ext>
                  </a:extLst>
                </p:cNvPr>
                <p:cNvSpPr txBox="1"/>
                <p:nvPr/>
              </p:nvSpPr>
              <p:spPr>
                <a:xfrm>
                  <a:off x="6548914" y="5304981"/>
                  <a:ext cx="4934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7EB9A0CB-EAE6-4741-A327-BDEB463A2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4" y="5304981"/>
                  <a:ext cx="49346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556F9D7-5148-40F9-ACA6-B25AF750145C}"/>
                    </a:ext>
                  </a:extLst>
                </p:cNvPr>
                <p:cNvSpPr txBox="1"/>
                <p:nvPr/>
              </p:nvSpPr>
              <p:spPr>
                <a:xfrm>
                  <a:off x="6869048" y="5314060"/>
                  <a:ext cx="4934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278B1928-B846-4259-81DD-BC139A571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048" y="5314060"/>
                  <a:ext cx="49346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A56EB383-D4E3-48AA-8F12-31A90C03E569}"/>
                    </a:ext>
                  </a:extLst>
                </p:cNvPr>
                <p:cNvSpPr txBox="1"/>
                <p:nvPr/>
              </p:nvSpPr>
              <p:spPr>
                <a:xfrm>
                  <a:off x="7178520" y="5311265"/>
                  <a:ext cx="4934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D23B4CBC-E97C-4EB7-AEBC-8F46D8A70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520" y="5311265"/>
                  <a:ext cx="493468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A04A13C3-7796-46E8-AF8C-45E0410444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3980" y="1094437"/>
            <a:ext cx="4833271" cy="560838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6BC135-BB12-44E7-AC03-6E08C062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59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40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12392-588B-4339-9433-DAF1AF5A46F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二选一 </a:t>
            </a:r>
            <a:r>
              <a:rPr lang="zh-CN" altLang="en-US" dirty="0"/>
              <a:t>复用器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6FE627-0B63-4B52-89AD-A7341C26CA1E}"/>
              </a:ext>
            </a:extLst>
          </p:cNvPr>
          <p:cNvGrpSpPr/>
          <p:nvPr/>
        </p:nvGrpSpPr>
        <p:grpSpPr>
          <a:xfrm>
            <a:off x="475052" y="1555410"/>
            <a:ext cx="5172075" cy="5172075"/>
            <a:chOff x="688225" y="1280528"/>
            <a:chExt cx="5172075" cy="517207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A8D3399-1B9C-4D3E-83CD-E9E34A255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25" y="1280528"/>
              <a:ext cx="5172075" cy="5172075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1A1FB54-AA48-47C0-9848-A23CDB910AB9}"/>
                </a:ext>
              </a:extLst>
            </p:cNvPr>
            <p:cNvSpPr/>
            <p:nvPr/>
          </p:nvSpPr>
          <p:spPr>
            <a:xfrm>
              <a:off x="2550022" y="4274681"/>
              <a:ext cx="1371239" cy="43195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2A2366B-563B-49A0-9266-F6DEAA897DD4}"/>
              </a:ext>
            </a:extLst>
          </p:cNvPr>
          <p:cNvGrpSpPr/>
          <p:nvPr/>
        </p:nvGrpSpPr>
        <p:grpSpPr>
          <a:xfrm>
            <a:off x="6502449" y="1789417"/>
            <a:ext cx="5514975" cy="4838700"/>
            <a:chOff x="6412691" y="1514535"/>
            <a:chExt cx="5514975" cy="48387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07E3595-0109-4F47-801E-089007261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2691" y="1514535"/>
              <a:ext cx="5514975" cy="4838700"/>
            </a:xfrm>
            <a:prstGeom prst="rect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F80B958-A8EC-4D9F-95CA-4F348C582FAD}"/>
                </a:ext>
              </a:extLst>
            </p:cNvPr>
            <p:cNvSpPr/>
            <p:nvPr/>
          </p:nvSpPr>
          <p:spPr>
            <a:xfrm>
              <a:off x="8239300" y="4169030"/>
              <a:ext cx="680307" cy="43195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波形 10">
            <a:extLst>
              <a:ext uri="{FF2B5EF4-FFF2-40B4-BE49-F238E27FC236}">
                <a16:creationId xmlns:a16="http://schemas.microsoft.com/office/drawing/2014/main" id="{34684F35-7B9E-45EE-9D86-00FAC472CB71}"/>
              </a:ext>
            </a:extLst>
          </p:cNvPr>
          <p:cNvSpPr/>
          <p:nvPr/>
        </p:nvSpPr>
        <p:spPr>
          <a:xfrm>
            <a:off x="4375657" y="894708"/>
            <a:ext cx="3416378" cy="900000"/>
          </a:xfrm>
          <a:prstGeom prst="wav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</a:rPr>
              <a:t>方案</a:t>
            </a:r>
            <a:r>
              <a:rPr lang="en-US" altLang="zh-CN" sz="2800" b="1" dirty="0">
                <a:solidFill>
                  <a:schemeClr val="tx1"/>
                </a:solidFill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</a:rPr>
              <a:t>：</a:t>
            </a:r>
            <a:r>
              <a:rPr lang="en-US" altLang="zh-CN" sz="2800" b="1" dirty="0">
                <a:solidFill>
                  <a:schemeClr val="tx1"/>
                </a:solidFill>
              </a:rPr>
              <a:t>if </a:t>
            </a:r>
            <a:r>
              <a:rPr lang="zh-CN" altLang="en-US" sz="2800" b="1" dirty="0">
                <a:solidFill>
                  <a:schemeClr val="tx1"/>
                </a:solidFill>
              </a:rPr>
              <a:t>语句</a:t>
            </a:r>
          </a:p>
        </p:txBody>
      </p:sp>
      <p:sp>
        <p:nvSpPr>
          <p:cNvPr id="15" name="流程图: 多文档 14">
            <a:extLst>
              <a:ext uri="{FF2B5EF4-FFF2-40B4-BE49-F238E27FC236}">
                <a16:creationId xmlns:a16="http://schemas.microsoft.com/office/drawing/2014/main" id="{F3E07DE7-E746-4F13-AAA7-2C26C1B644CB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MUX2_1</a:t>
            </a:r>
            <a:endParaRPr lang="zh-CN" altLang="en-US" sz="16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5ED15-5658-4A5E-896A-00D024CD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85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12392-588B-4339-9433-DAF1AF5A46F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二选一 </a:t>
            </a:r>
            <a:r>
              <a:rPr lang="zh-CN" altLang="en-US" dirty="0"/>
              <a:t>复用器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51CC50-D910-42C1-9377-78939079A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"/>
          <a:stretch/>
        </p:blipFill>
        <p:spPr>
          <a:xfrm>
            <a:off x="5933316" y="2259237"/>
            <a:ext cx="6015037" cy="33726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81DB36-9900-4D31-9D34-8D8E822E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66" y="2153273"/>
            <a:ext cx="4010025" cy="4467225"/>
          </a:xfrm>
          <a:prstGeom prst="rect">
            <a:avLst/>
          </a:prstGeom>
        </p:spPr>
      </p:pic>
      <p:sp>
        <p:nvSpPr>
          <p:cNvPr id="9" name="波形 8">
            <a:extLst>
              <a:ext uri="{FF2B5EF4-FFF2-40B4-BE49-F238E27FC236}">
                <a16:creationId xmlns:a16="http://schemas.microsoft.com/office/drawing/2014/main" id="{8B6896A3-86D3-4B5F-BEF6-049F8C669212}"/>
              </a:ext>
            </a:extLst>
          </p:cNvPr>
          <p:cNvSpPr/>
          <p:nvPr/>
        </p:nvSpPr>
        <p:spPr>
          <a:xfrm>
            <a:off x="869990" y="1001469"/>
            <a:ext cx="3416378" cy="900000"/>
          </a:xfrm>
          <a:prstGeom prst="wav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</a:rPr>
              <a:t>方案</a:t>
            </a:r>
            <a:r>
              <a:rPr lang="en-US" altLang="zh-CN" sz="2800" b="1" dirty="0">
                <a:solidFill>
                  <a:schemeClr val="tx1"/>
                </a:solidFill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</a:rPr>
              <a:t>：</a:t>
            </a:r>
            <a:r>
              <a:rPr lang="en-US" altLang="zh-CN" sz="2800" b="1" dirty="0">
                <a:solidFill>
                  <a:schemeClr val="tx1"/>
                </a:solidFill>
              </a:rPr>
              <a:t>case </a:t>
            </a:r>
            <a:r>
              <a:rPr lang="zh-CN" altLang="en-US" sz="2800" b="1" dirty="0">
                <a:solidFill>
                  <a:schemeClr val="tx1"/>
                </a:solidFill>
              </a:rPr>
              <a:t>语句</a:t>
            </a:r>
          </a:p>
        </p:txBody>
      </p:sp>
      <p:sp>
        <p:nvSpPr>
          <p:cNvPr id="10" name="波形 9">
            <a:extLst>
              <a:ext uri="{FF2B5EF4-FFF2-40B4-BE49-F238E27FC236}">
                <a16:creationId xmlns:a16="http://schemas.microsoft.com/office/drawing/2014/main" id="{F4DCC5CB-D7AC-4C13-B905-1C0CD1B7D64A}"/>
              </a:ext>
            </a:extLst>
          </p:cNvPr>
          <p:cNvSpPr/>
          <p:nvPr/>
        </p:nvSpPr>
        <p:spPr>
          <a:xfrm>
            <a:off x="7036113" y="989804"/>
            <a:ext cx="3416378" cy="900000"/>
          </a:xfrm>
          <a:prstGeom prst="wav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</a:rPr>
              <a:t>方案</a:t>
            </a:r>
            <a:r>
              <a:rPr lang="en-US" altLang="zh-CN" sz="2800" b="1" dirty="0">
                <a:solidFill>
                  <a:schemeClr val="tx1"/>
                </a:solidFill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</a:rPr>
              <a:t>：</a:t>
            </a:r>
            <a:r>
              <a:rPr lang="en-US" altLang="zh-CN" sz="2800" b="1" dirty="0">
                <a:solidFill>
                  <a:schemeClr val="tx1"/>
                </a:solidFill>
              </a:rPr>
              <a:t>? </a:t>
            </a:r>
            <a:r>
              <a:rPr lang="zh-CN" altLang="en-US" sz="2800" b="1" dirty="0">
                <a:solidFill>
                  <a:schemeClr val="tx1"/>
                </a:solidFill>
              </a:rPr>
              <a:t>语句</a:t>
            </a:r>
          </a:p>
        </p:txBody>
      </p:sp>
      <p:sp>
        <p:nvSpPr>
          <p:cNvPr id="11" name="流程图: 多文档 10">
            <a:extLst>
              <a:ext uri="{FF2B5EF4-FFF2-40B4-BE49-F238E27FC236}">
                <a16:creationId xmlns:a16="http://schemas.microsoft.com/office/drawing/2014/main" id="{F1340DBB-92B7-45BD-AB9E-860610853077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MUX2_1</a:t>
            </a:r>
            <a:endParaRPr lang="zh-CN" altLang="en-US" sz="16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CBF4F0-23D5-45F0-87F5-F6C5D94C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73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25247-CF30-49E2-9A3F-7AE73B9957E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en-US" altLang="zh-CN" spc="300" dirty="0">
                <a:solidFill>
                  <a:srgbClr val="FF0000"/>
                </a:solidFill>
              </a:rPr>
              <a:t>4</a:t>
            </a:r>
            <a:r>
              <a:rPr lang="zh-CN" altLang="en-US" spc="300" dirty="0">
                <a:solidFill>
                  <a:srgbClr val="FF0000"/>
                </a:solidFill>
              </a:rPr>
              <a:t>位二</a:t>
            </a:r>
            <a:r>
              <a:rPr lang="zh-CN" altLang="en-US" sz="4000" spc="300" dirty="0">
                <a:solidFill>
                  <a:srgbClr val="FF0000"/>
                </a:solidFill>
              </a:rPr>
              <a:t>选一</a:t>
            </a:r>
            <a:r>
              <a:rPr lang="zh-CN" altLang="en-US" sz="4000" dirty="0"/>
              <a:t>复用器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B157D67-4105-4C8C-8BBC-F399EFA33DD3}"/>
              </a:ext>
            </a:extLst>
          </p:cNvPr>
          <p:cNvGrpSpPr/>
          <p:nvPr/>
        </p:nvGrpSpPr>
        <p:grpSpPr>
          <a:xfrm>
            <a:off x="223576" y="983529"/>
            <a:ext cx="5372100" cy="3409950"/>
            <a:chOff x="167476" y="1802563"/>
            <a:chExt cx="5372100" cy="34099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0C17A8-1759-4A64-8BE7-053B9794C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76" y="1802563"/>
              <a:ext cx="5372100" cy="3409950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3877FD5-FCF7-4F4C-9B7D-B47DD121E85C}"/>
                </a:ext>
              </a:extLst>
            </p:cNvPr>
            <p:cNvSpPr/>
            <p:nvPr/>
          </p:nvSpPr>
          <p:spPr>
            <a:xfrm>
              <a:off x="2558076" y="4420536"/>
              <a:ext cx="801982" cy="48340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83606D4-D38F-4463-872A-3A307922DD1B}"/>
                </a:ext>
              </a:extLst>
            </p:cNvPr>
            <p:cNvSpPr/>
            <p:nvPr/>
          </p:nvSpPr>
          <p:spPr>
            <a:xfrm>
              <a:off x="4106386" y="4420536"/>
              <a:ext cx="757324" cy="48340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5C029CA-FB14-4CE9-A8D6-0C37B70D0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84"/>
          <a:stretch/>
        </p:blipFill>
        <p:spPr>
          <a:xfrm>
            <a:off x="6872668" y="964479"/>
            <a:ext cx="4829408" cy="34290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8A76391-C8AE-4223-BA8F-699AEB4752FE}"/>
              </a:ext>
            </a:extLst>
          </p:cNvPr>
          <p:cNvGrpSpPr/>
          <p:nvPr/>
        </p:nvGrpSpPr>
        <p:grpSpPr>
          <a:xfrm>
            <a:off x="1365467" y="4656148"/>
            <a:ext cx="8057529" cy="2039168"/>
            <a:chOff x="703507" y="4813223"/>
            <a:chExt cx="8057529" cy="203916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36577BD-A096-4FD3-A5CE-F5684DB41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1069" y="4813223"/>
              <a:ext cx="6799967" cy="2039168"/>
            </a:xfrm>
            <a:prstGeom prst="rect">
              <a:avLst/>
            </a:prstGeom>
          </p:spPr>
        </p:pic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80F1BAC-6FEF-4680-9357-17BB6E3CEB96}"/>
                </a:ext>
              </a:extLst>
            </p:cNvPr>
            <p:cNvSpPr/>
            <p:nvPr/>
          </p:nvSpPr>
          <p:spPr>
            <a:xfrm>
              <a:off x="4023176" y="6154904"/>
              <a:ext cx="1283710" cy="48340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96C7469-122E-4A6E-8243-406E60D35304}"/>
                </a:ext>
              </a:extLst>
            </p:cNvPr>
            <p:cNvSpPr txBox="1"/>
            <p:nvPr/>
          </p:nvSpPr>
          <p:spPr>
            <a:xfrm>
              <a:off x="703507" y="560197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实例化</a:t>
              </a:r>
              <a:endParaRPr lang="zh-CN" altLang="en-US" b="1" dirty="0"/>
            </a:p>
          </p:txBody>
        </p:sp>
      </p:grpSp>
      <p:sp>
        <p:nvSpPr>
          <p:cNvPr id="17" name="流程图: 多文档 16">
            <a:extLst>
              <a:ext uri="{FF2B5EF4-FFF2-40B4-BE49-F238E27FC236}">
                <a16:creationId xmlns:a16="http://schemas.microsoft.com/office/drawing/2014/main" id="{C79DD704-9F97-4F2A-A88C-F3A3758CE978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MUX2_1N</a:t>
            </a:r>
            <a:endParaRPr lang="zh-CN" altLang="en-US" sz="1600" b="1" dirty="0"/>
          </a:p>
        </p:txBody>
      </p:sp>
      <p:sp>
        <p:nvSpPr>
          <p:cNvPr id="18" name="矩形: 折角 17">
            <a:extLst>
              <a:ext uri="{FF2B5EF4-FFF2-40B4-BE49-F238E27FC236}">
                <a16:creationId xmlns:a16="http://schemas.microsoft.com/office/drawing/2014/main" id="{8DB824F1-99CC-46C8-802E-CFBA929E3729}"/>
              </a:ext>
            </a:extLst>
          </p:cNvPr>
          <p:cNvSpPr/>
          <p:nvPr/>
        </p:nvSpPr>
        <p:spPr>
          <a:xfrm>
            <a:off x="1284649" y="4566390"/>
            <a:ext cx="8284322" cy="2199047"/>
          </a:xfrm>
          <a:prstGeom prst="foldedCorner">
            <a:avLst>
              <a:gd name="adj" fmla="val 1220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62E896-4AEC-4891-B0B1-08B12BF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4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82170-8B09-49F2-9A84-DFD89C2C74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spc="300" dirty="0">
                <a:solidFill>
                  <a:srgbClr val="FF0000"/>
                </a:solidFill>
              </a:rPr>
              <a:t>N</a:t>
            </a:r>
            <a:r>
              <a:rPr lang="zh-CN" altLang="en-US" spc="300" dirty="0">
                <a:solidFill>
                  <a:srgbClr val="FF0000"/>
                </a:solidFill>
              </a:rPr>
              <a:t>位二</a:t>
            </a:r>
            <a:r>
              <a:rPr lang="zh-CN" altLang="en-US" sz="4000" spc="300" dirty="0">
                <a:solidFill>
                  <a:srgbClr val="FF0000"/>
                </a:solidFill>
              </a:rPr>
              <a:t>选一</a:t>
            </a:r>
            <a:r>
              <a:rPr lang="zh-CN" altLang="en-US" sz="4000" dirty="0"/>
              <a:t>复用器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192A9F-3B31-4E89-B378-0C2D1FD8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3" y="1677334"/>
            <a:ext cx="4192666" cy="486157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8B1E020-B898-4325-9977-5D3617E0D970}"/>
              </a:ext>
            </a:extLst>
          </p:cNvPr>
          <p:cNvGrpSpPr/>
          <p:nvPr/>
        </p:nvGrpSpPr>
        <p:grpSpPr>
          <a:xfrm>
            <a:off x="4581807" y="1677334"/>
            <a:ext cx="3882936" cy="4861577"/>
            <a:chOff x="7224475" y="1449893"/>
            <a:chExt cx="4129325" cy="50890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1A3F14B-457B-4B84-A244-5923BFDB5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4475" y="1449893"/>
              <a:ext cx="4129325" cy="5089019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03A6346-6185-4B09-B652-BF6F125A3A03}"/>
                </a:ext>
              </a:extLst>
            </p:cNvPr>
            <p:cNvSpPr/>
            <p:nvPr/>
          </p:nvSpPr>
          <p:spPr>
            <a:xfrm>
              <a:off x="8047642" y="2019534"/>
              <a:ext cx="2263200" cy="43195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0794439-59C9-45B7-8BCD-A7B0C62351FC}"/>
              </a:ext>
            </a:extLst>
          </p:cNvPr>
          <p:cNvGrpSpPr/>
          <p:nvPr/>
        </p:nvGrpSpPr>
        <p:grpSpPr>
          <a:xfrm>
            <a:off x="8645904" y="1393808"/>
            <a:ext cx="3414701" cy="4697350"/>
            <a:chOff x="8735663" y="1393808"/>
            <a:chExt cx="3414701" cy="46973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D3FB27B-6DCE-4770-808D-BC10EF7B7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5663" y="2131730"/>
              <a:ext cx="3414701" cy="395942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607779F-7434-4E2C-9443-587A422ACF07}"/>
                </a:ext>
              </a:extLst>
            </p:cNvPr>
            <p:cNvSpPr txBox="1"/>
            <p:nvPr/>
          </p:nvSpPr>
          <p:spPr>
            <a:xfrm>
              <a:off x="9830678" y="139380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实例化</a:t>
              </a:r>
              <a:endParaRPr lang="zh-CN" altLang="en-US" sz="2000" b="1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3B06D9B-1461-4F7C-9083-9979252B8546}"/>
                </a:ext>
              </a:extLst>
            </p:cNvPr>
            <p:cNvSpPr/>
            <p:nvPr/>
          </p:nvSpPr>
          <p:spPr>
            <a:xfrm>
              <a:off x="9469369" y="4187895"/>
              <a:ext cx="1884431" cy="39532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流程图: 多文档 15">
            <a:extLst>
              <a:ext uri="{FF2B5EF4-FFF2-40B4-BE49-F238E27FC236}">
                <a16:creationId xmlns:a16="http://schemas.microsoft.com/office/drawing/2014/main" id="{78B15442-E64E-49AD-98D6-985843940C57}"/>
              </a:ext>
            </a:extLst>
          </p:cNvPr>
          <p:cNvSpPr/>
          <p:nvPr/>
        </p:nvSpPr>
        <p:spPr>
          <a:xfrm>
            <a:off x="756799" y="184216"/>
            <a:ext cx="1429769" cy="568281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MUX2_1N</a:t>
            </a:r>
            <a:endParaRPr lang="zh-CN" altLang="en-US" sz="1600" b="1" dirty="0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37849B60-3E85-49FB-A7FA-1CACC0D0C951}"/>
              </a:ext>
            </a:extLst>
          </p:cNvPr>
          <p:cNvSpPr/>
          <p:nvPr/>
        </p:nvSpPr>
        <p:spPr>
          <a:xfrm>
            <a:off x="8645904" y="1346356"/>
            <a:ext cx="3471298" cy="4964687"/>
          </a:xfrm>
          <a:prstGeom prst="foldedCorner">
            <a:avLst>
              <a:gd name="adj" fmla="val 1220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1EE04E-2134-4958-9DDE-0ADBDBFB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25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15723</TotalTime>
  <Words>4479</Words>
  <Application>Microsoft Office PowerPoint</Application>
  <PresentationFormat>宽屏</PresentationFormat>
  <Paragraphs>2668</Paragraphs>
  <Slides>59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80" baseType="lpstr">
      <vt:lpstr>Arial Black</vt:lpstr>
      <vt:lpstr>Calibri</vt:lpstr>
      <vt:lpstr>Arial Narrow</vt:lpstr>
      <vt:lpstr>DengXian Light</vt:lpstr>
      <vt:lpstr>Arial</vt:lpstr>
      <vt:lpstr>7-Segment</vt:lpstr>
      <vt:lpstr>Tahoma</vt:lpstr>
      <vt:lpstr>DengXian</vt:lpstr>
      <vt:lpstr>Georgia</vt:lpstr>
      <vt:lpstr>YouYuan</vt:lpstr>
      <vt:lpstr>SimSun</vt:lpstr>
      <vt:lpstr>Microsoft YaHei</vt:lpstr>
      <vt:lpstr>Times New Roman</vt:lpstr>
      <vt:lpstr>Impact</vt:lpstr>
      <vt:lpstr>Arial Rounded MT Bold</vt:lpstr>
      <vt:lpstr>Cambria Math</vt:lpstr>
      <vt:lpstr>KaiTi</vt:lpstr>
      <vt:lpstr>Arial</vt:lpstr>
      <vt:lpstr>Verdana</vt:lpstr>
      <vt:lpstr>Office 主题​​</vt:lpstr>
      <vt:lpstr>VISIO</vt:lpstr>
      <vt:lpstr>5.  常用组合模块1</vt:lpstr>
      <vt:lpstr>复 用 器</vt:lpstr>
      <vt:lpstr>32位MIPS多周期CPU</vt:lpstr>
      <vt:lpstr>复用器  MUX</vt:lpstr>
      <vt:lpstr>二选一 复用器</vt:lpstr>
      <vt:lpstr>二选一 复用器</vt:lpstr>
      <vt:lpstr>二选一 复用器</vt:lpstr>
      <vt:lpstr>4位二选一复用器</vt:lpstr>
      <vt:lpstr>N位二选一复用器</vt:lpstr>
      <vt:lpstr>多位表达方法</vt:lpstr>
      <vt:lpstr>四选一复用器</vt:lpstr>
      <vt:lpstr>四选一复用器：if, case</vt:lpstr>
      <vt:lpstr>用MUX2-1构造MUX4-1</vt:lpstr>
      <vt:lpstr>32位MIPS流水CPU</vt:lpstr>
      <vt:lpstr>MUX3:1</vt:lpstr>
      <vt:lpstr>【例1】  画出四选一MUX输出波形</vt:lpstr>
      <vt:lpstr>【例2】用8:1 MUX实现函数 Y=AB ̅+B ̅C ̅+A ̅BC</vt:lpstr>
      <vt:lpstr>【例2’】用4:1 MUX实现函数 Y=AB ̅+B ̅C ̅+A ̅BC</vt:lpstr>
      <vt:lpstr>用复用器实现任意一个布尔函数</vt:lpstr>
      <vt:lpstr>练习1：用8x1复用器实现F(A,B,C,D)=Σ(1,3,4,11,12,13,14,15)</vt:lpstr>
      <vt:lpstr>74系列复用器</vt:lpstr>
      <vt:lpstr>【例3】用一片74153实现下面两个函数</vt:lpstr>
      <vt:lpstr>分 配 器</vt:lpstr>
      <vt:lpstr>【例4】用MUX、DMUX实现8路数据传输</vt:lpstr>
      <vt:lpstr>分配器  DMUX</vt:lpstr>
      <vt:lpstr>译 码 器</vt:lpstr>
      <vt:lpstr>Decoder  译码器、编码器  Encoder</vt:lpstr>
      <vt:lpstr>应用：2-4译码器用于地址译码</vt:lpstr>
      <vt:lpstr>2 : 4 译码器</vt:lpstr>
      <vt:lpstr>带有使能端的2:4译码器</vt:lpstr>
      <vt:lpstr>2:4 译码器 代码</vt:lpstr>
      <vt:lpstr>2:4 译码器 门级描述</vt:lpstr>
      <vt:lpstr>【例5】用2:4译码器实现2输入任意函数</vt:lpstr>
      <vt:lpstr>3-8 译码器</vt:lpstr>
      <vt:lpstr>【例6】用译码器实现全加器</vt:lpstr>
      <vt:lpstr>74LS138 (3-8译码器)</vt:lpstr>
      <vt:lpstr>【例6】用74138译码器实现全加器</vt:lpstr>
      <vt:lpstr>【例7】用两个3x8译码器组成一个4x16译码器</vt:lpstr>
      <vt:lpstr>【例7’】用两片74LS138芯片组成一个4x16译码器</vt:lpstr>
      <vt:lpstr>用74138实现 F(A,B,C,D)=∑m(2,4,6,8,10,12,14)</vt:lpstr>
      <vt:lpstr>用74138实现 F(A,B,C,D)=∑m(2,4,6,8,10,12,13)</vt:lpstr>
      <vt:lpstr>二 - 十进制 译码器</vt:lpstr>
      <vt:lpstr>74HC4511：七段数字显示译码器</vt:lpstr>
      <vt:lpstr>编 码 器</vt:lpstr>
      <vt:lpstr>4-2普通编码器                        4-2优先编码器</vt:lpstr>
      <vt:lpstr>带有效指示符的4-2优先编码器</vt:lpstr>
      <vt:lpstr>4:2编码器 代码</vt:lpstr>
      <vt:lpstr>代码实现2</vt:lpstr>
      <vt:lpstr>上板实测</vt:lpstr>
      <vt:lpstr>【例】带有优先级的多输出电路</vt:lpstr>
      <vt:lpstr>8-3 普通编码器</vt:lpstr>
      <vt:lpstr>74LS148（8-3优先编码器）</vt:lpstr>
      <vt:lpstr>74LS147（8421BCD码优先编码器）</vt:lpstr>
      <vt:lpstr>十进制字符-BCD码 编码器</vt:lpstr>
      <vt:lpstr>【例8】十进制数字键盘的优先编码逻辑</vt:lpstr>
      <vt:lpstr>移 位 器</vt:lpstr>
      <vt:lpstr>移位器 Shifter</vt:lpstr>
      <vt:lpstr>4位 移位器</vt:lpstr>
      <vt:lpstr>移位器 代码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 常用组合模块1</dc:title>
  <dc:creator>孙晓光</dc:creator>
  <cp:lastModifiedBy>Sean Sun</cp:lastModifiedBy>
  <cp:revision>544</cp:revision>
  <dcterms:created xsi:type="dcterms:W3CDTF">2019-09-27T22:58:20Z</dcterms:created>
  <dcterms:modified xsi:type="dcterms:W3CDTF">2024-09-28T15:00:27Z</dcterms:modified>
</cp:coreProperties>
</file>